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320" r:id="rId18"/>
    <p:sldId id="273" r:id="rId19"/>
    <p:sldId id="274" r:id="rId20"/>
    <p:sldId id="321" r:id="rId21"/>
    <p:sldId id="275" r:id="rId22"/>
    <p:sldId id="276" r:id="rId23"/>
    <p:sldId id="277" r:id="rId24"/>
    <p:sldId id="278" r:id="rId25"/>
    <p:sldId id="279" r:id="rId26"/>
    <p:sldId id="280" r:id="rId27"/>
    <p:sldId id="282"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22"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24" r:id="rId61"/>
    <p:sldId id="323" r:id="rId62"/>
    <p:sldId id="325" r:id="rId63"/>
    <p:sldId id="313" r:id="rId64"/>
    <p:sldId id="314" r:id="rId65"/>
    <p:sldId id="315" r:id="rId66"/>
    <p:sldId id="316" r:id="rId67"/>
    <p:sldId id="317" r:id="rId68"/>
    <p:sldId id="318" r:id="rId69"/>
    <p:sldId id="319" r:id="rId7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784C9-93A9-455E-87EE-EA92716340C2}" type="datetimeFigureOut">
              <a:rPr lang="ru-RU" smtClean="0"/>
              <a:t>26.05.2014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C61F30-0A00-4CBD-9595-BCA3E691580A}" type="slidenum">
              <a:rPr lang="ru-RU" smtClean="0"/>
              <a:t>‹#›</a:t>
            </a:fld>
            <a:endParaRPr lang="ru-RU"/>
          </a:p>
        </p:txBody>
      </p:sp>
    </p:spTree>
    <p:extLst>
      <p:ext uri="{BB962C8B-B14F-4D97-AF65-F5344CB8AC3E}">
        <p14:creationId xmlns:p14="http://schemas.microsoft.com/office/powerpoint/2010/main" val="3748233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0C61F30-0A00-4CBD-9595-BCA3E691580A}" type="slidenum">
              <a:rPr lang="ru-RU" smtClean="0"/>
              <a:t>2</a:t>
            </a:fld>
            <a:endParaRPr lang="ru-RU"/>
          </a:p>
        </p:txBody>
      </p:sp>
    </p:spTree>
    <p:extLst>
      <p:ext uri="{BB962C8B-B14F-4D97-AF65-F5344CB8AC3E}">
        <p14:creationId xmlns:p14="http://schemas.microsoft.com/office/powerpoint/2010/main" val="2677993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0C61F30-0A00-4CBD-9595-BCA3E691580A}" type="slidenum">
              <a:rPr lang="ru-RU" smtClean="0"/>
              <a:t>10</a:t>
            </a:fld>
            <a:endParaRPr lang="ru-RU"/>
          </a:p>
        </p:txBody>
      </p:sp>
    </p:spTree>
    <p:extLst>
      <p:ext uri="{BB962C8B-B14F-4D97-AF65-F5344CB8AC3E}">
        <p14:creationId xmlns:p14="http://schemas.microsoft.com/office/powerpoint/2010/main" val="89202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06903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269442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ru-RU" smtClean="0"/>
              <a:t>Образец заголовка</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B19B0651-EE4F-4900-A07F-96A6BFA9D0F0}" type="slidenum">
              <a:rPr lang="ru-RU" smtClean="0"/>
              <a:pPr/>
              <a:t>‹#›</a:t>
            </a:fld>
            <a:endParaRPr lang="ru-RU"/>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254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ru-RU" smtClean="0"/>
              <a:t>Образец заголовка</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2146509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B19B0651-EE4F-4900-A07F-96A6BFA9D0F0}" type="slidenum">
              <a:rPr lang="ru-RU" smtClean="0"/>
              <a:pPr/>
              <a:t>‹#›</a:t>
            </a:fld>
            <a:endParaRPr lang="ru-RU"/>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4559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ru-RU" smtClean="0"/>
              <a:t>Образец заголовка</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1880263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4156574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55141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ru-RU" smtClean="0"/>
              <a:t>Образец заголовка</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3932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209078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787783"/>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87229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8" name="Footer Placeholder 7"/>
          <p:cNvSpPr>
            <a:spLocks noGrp="1"/>
          </p:cNvSpPr>
          <p:nvPr>
            <p:ph type="ftr" sz="quarter" idx="11"/>
          </p:nvPr>
        </p:nvSpPr>
        <p:spPr/>
        <p:txBody>
          <a:bodyPr/>
          <a:lstStyle/>
          <a:p>
            <a:endParaRPr lang="ru-RU"/>
          </a:p>
        </p:txBody>
      </p:sp>
      <p:sp>
        <p:nvSpPr>
          <p:cNvPr id="12"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787783"/>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27744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4" name="Footer Placeholder 3"/>
          <p:cNvSpPr>
            <a:spLocks noGrp="1"/>
          </p:cNvSpPr>
          <p:nvPr>
            <p:ph type="ftr" sz="quarter" idx="11"/>
          </p:nvPr>
        </p:nvSpPr>
        <p:spPr/>
        <p:txBody>
          <a:bodyPr/>
          <a:lstStyle/>
          <a:p>
            <a:endParaRPr lang="ru-RU"/>
          </a:p>
        </p:txBody>
      </p:sp>
      <p:sp>
        <p:nvSpPr>
          <p:cNvPr id="7"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303791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406656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ru-RU" smtClean="0"/>
              <a:t>Образец заголовка</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931182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26.05.2014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B19B0651-EE4F-4900-A07F-96A6BFA9D0F0}" type="slidenum">
              <a:rPr lang="ru-RU" smtClean="0"/>
              <a:pPr/>
              <a:t>‹#›</a:t>
            </a:fld>
            <a:endParaRPr lang="ru-RU"/>
          </a:p>
        </p:txBody>
      </p:sp>
    </p:spTree>
    <p:extLst>
      <p:ext uri="{BB962C8B-B14F-4D97-AF65-F5344CB8AC3E}">
        <p14:creationId xmlns:p14="http://schemas.microsoft.com/office/powerpoint/2010/main" val="343633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4C71EC6-210F-42DE-9C53-41977AD35B3D}" type="datetimeFigureOut">
              <a:rPr lang="ru-RU" smtClean="0"/>
              <a:pPr/>
              <a:t>26.05.2014</a:t>
            </a:fld>
            <a:endParaRPr lang="ru-RU"/>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bwMode="gray">
          <a:xfrm>
            <a:off x="398860" y="787783"/>
            <a:ext cx="584825" cy="365125"/>
          </a:xfrm>
          <a:prstGeom prst="rect">
            <a:avLst/>
          </a:prstGeom>
        </p:spPr>
        <p:txBody>
          <a:bodyPr vert="horz" lIns="91440" tIns="45720" rIns="91440" bIns="45720" rtlCol="0" anchor="ctr"/>
          <a:lstStyle>
            <a:lvl1pPr algn="r">
              <a:defRPr sz="2000">
                <a:solidFill>
                  <a:srgbClr val="FEFFFF"/>
                </a:solidFill>
              </a:defRPr>
            </a:lvl1pPr>
          </a:lstStyle>
          <a:p>
            <a:fld id="{B19B0651-EE4F-4900-A07F-96A6BFA9D0F0}" type="slidenum">
              <a:rPr lang="ru-RU" smtClean="0"/>
              <a:pPr/>
              <a:t>‹#›</a:t>
            </a:fld>
            <a:endParaRPr lang="ru-RU"/>
          </a:p>
        </p:txBody>
      </p:sp>
    </p:spTree>
    <p:extLst>
      <p:ext uri="{BB962C8B-B14F-4D97-AF65-F5344CB8AC3E}">
        <p14:creationId xmlns:p14="http://schemas.microsoft.com/office/powerpoint/2010/main" val="15076530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683568" y="980728"/>
            <a:ext cx="8280920" cy="2592288"/>
          </a:xfrm>
        </p:spPr>
        <p:txBody>
          <a:bodyPr>
            <a:normAutofit/>
          </a:bodyPr>
          <a:lstStyle/>
          <a:p>
            <a:pPr algn="ctr"/>
            <a:r>
              <a:rPr lang="ru-RU" sz="4800" dirty="0" smtClean="0">
                <a:latin typeface="Times New Roman" pitchFamily="18" charset="0"/>
                <a:cs typeface="Times New Roman" pitchFamily="18" charset="0"/>
              </a:rPr>
              <a:t>МАКРОЭКОНОМИЧЕСКИЙ </a:t>
            </a:r>
            <a:r>
              <a:rPr lang="ru-RU" sz="4800" dirty="0">
                <a:latin typeface="Times New Roman" pitchFamily="18" charset="0"/>
                <a:cs typeface="Times New Roman" pitchFamily="18" charset="0"/>
              </a:rPr>
              <a:t>АНАЛИЗ ОТКРЫТОЙ </a:t>
            </a:r>
            <a:r>
              <a:rPr lang="ru-RU" sz="4800" dirty="0" smtClean="0">
                <a:latin typeface="Times New Roman" pitchFamily="18" charset="0"/>
                <a:cs typeface="Times New Roman" pitchFamily="18" charset="0"/>
              </a:rPr>
              <a:t>ЭКОНОМИКИ</a:t>
            </a:r>
            <a:endParaRPr lang="ru-RU" sz="4800" dirty="0">
              <a:latin typeface="Times New Roman" pitchFamily="18" charset="0"/>
              <a:cs typeface="Times New Roman" pitchFamily="18" charset="0"/>
            </a:endParaRPr>
          </a:p>
        </p:txBody>
      </p:sp>
      <p:sp>
        <p:nvSpPr>
          <p:cNvPr id="3" name="Подзаголовок 2"/>
          <p:cNvSpPr>
            <a:spLocks noGrp="1"/>
          </p:cNvSpPr>
          <p:nvPr>
            <p:ph type="subTitle" idx="1"/>
          </p:nvPr>
        </p:nvSpPr>
        <p:spPr>
          <a:xfrm>
            <a:off x="5220072" y="5644480"/>
            <a:ext cx="4098032" cy="304800"/>
          </a:xfrm>
        </p:spPr>
        <p:txBody>
          <a:bodyPr>
            <a:normAutofit fontScale="92500" lnSpcReduction="20000"/>
          </a:bodyPr>
          <a:lstStyle/>
          <a:p>
            <a:r>
              <a:rPr lang="ru-RU" dirty="0" smtClean="0"/>
              <a:t>Музыка - </a:t>
            </a:r>
            <a:r>
              <a:rPr lang="en-US" dirty="0" smtClean="0"/>
              <a:t>Etta </a:t>
            </a:r>
            <a:r>
              <a:rPr lang="en-US" dirty="0"/>
              <a:t>James - At Last</a:t>
            </a:r>
            <a:endParaRPr lang="ru-RU" dirty="0"/>
          </a:p>
        </p:txBody>
      </p:sp>
      <p:pic>
        <p:nvPicPr>
          <p:cNvPr id="6" name="Etta James - At La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7804720" y="5492080"/>
            <a:ext cx="609600" cy="609600"/>
          </a:xfrm>
          <a:prstGeom prst="rect">
            <a:avLst/>
          </a:prstGeom>
        </p:spPr>
      </p:pic>
    </p:spTree>
    <p:extLst>
      <p:ext uri="{BB962C8B-B14F-4D97-AF65-F5344CB8AC3E}">
        <p14:creationId xmlns:p14="http://schemas.microsoft.com/office/powerpoint/2010/main" val="852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8" y="476672"/>
            <a:ext cx="7756507" cy="6192688"/>
          </a:xfrm>
        </p:spPr>
        <p:txBody>
          <a:bodyPr>
            <a:normAutofit fontScale="92500" lnSpcReduction="10000"/>
          </a:bodyPr>
          <a:lstStyle/>
          <a:p>
            <a:endParaRPr lang="ru-RU" dirty="0"/>
          </a:p>
          <a:p>
            <a:pPr marL="0" indent="0">
              <a:buNone/>
            </a:pPr>
            <a:r>
              <a:rPr lang="ru-RU" dirty="0"/>
              <a:t/>
            </a:r>
            <a:br>
              <a:rPr lang="ru-RU" dirty="0"/>
            </a:br>
            <a:endParaRPr lang="en-US"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914400" lvl="3" indent="0">
              <a:buNone/>
            </a:pPr>
            <a:r>
              <a:rPr lang="ru-RU" sz="1700" dirty="0" smtClean="0">
                <a:latin typeface="Times New Roman" pitchFamily="18" charset="0"/>
                <a:cs typeface="Times New Roman" pitchFamily="18" charset="0"/>
              </a:rPr>
              <a:t>                Рис.1</a:t>
            </a:r>
            <a:r>
              <a:rPr lang="ru-RU" sz="1700" dirty="0">
                <a:latin typeface="Times New Roman" pitchFamily="18" charset="0"/>
                <a:cs typeface="Times New Roman" pitchFamily="18" charset="0"/>
              </a:rPr>
              <a:t>. Изменение объёмов импорта и экспорта в США.</a:t>
            </a:r>
          </a:p>
          <a:p>
            <a:pPr marL="0" indent="457200" algn="just">
              <a:buNone/>
            </a:pPr>
            <a:r>
              <a:rPr lang="ru-RU" sz="1900" dirty="0" smtClean="0">
                <a:solidFill>
                  <a:schemeClr val="tx1"/>
                </a:solidFill>
                <a:latin typeface="Times New Roman" pitchFamily="18" charset="0"/>
                <a:cs typeface="Times New Roman" pitchFamily="18" charset="0"/>
              </a:rPr>
              <a:t>На </a:t>
            </a:r>
            <a:r>
              <a:rPr lang="ru-RU" sz="1900" dirty="0">
                <a:solidFill>
                  <a:schemeClr val="tx1"/>
                </a:solidFill>
                <a:latin typeface="Times New Roman" pitchFamily="18" charset="0"/>
                <a:cs typeface="Times New Roman" pitchFamily="18" charset="0"/>
              </a:rPr>
              <a:t>протяжении последних четырех десятилетий в США наблюдался быстрый рост внешней торговли. После второй мировой войны величина чистого экспорта длительное время была положительной. Но после 1980 года удельный вес импорта в ВВП продолжает расти, в то время как доля экспорта падает. Чистый экспорт становится отрицательным, и это отображается превышением покупок за рубежом над продажей своих товаров. (Источник: Министерство Торговли США</a:t>
            </a:r>
            <a:r>
              <a:rPr lang="ru-RU" sz="1900" dirty="0" smtClean="0">
                <a:solidFill>
                  <a:schemeClr val="tx1"/>
                </a:solidFill>
                <a:latin typeface="Times New Roman" pitchFamily="18" charset="0"/>
                <a:cs typeface="Times New Roman" pitchFamily="18" charset="0"/>
              </a:rPr>
              <a:t>.)</a:t>
            </a:r>
            <a:endParaRPr lang="ru-RU" sz="1900" dirty="0">
              <a:solidFill>
                <a:schemeClr val="tx1"/>
              </a:solidFill>
              <a:latin typeface="Times New Roman" pitchFamily="18" charset="0"/>
              <a:cs typeface="Times New Roman" pitchFamily="18" charset="0"/>
            </a:endParaRPr>
          </a:p>
        </p:txBody>
      </p:sp>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1720" y="144388"/>
            <a:ext cx="610552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332656"/>
            <a:ext cx="7848872" cy="6120680"/>
          </a:xfrm>
        </p:spPr>
        <p:txBody>
          <a:bodyPr>
            <a:normAutofit fontScale="92500" lnSpcReduction="10000"/>
          </a:bodyPr>
          <a:lstStyle/>
          <a:p>
            <a:pPr marL="0" indent="0" algn="ctr">
              <a:buNone/>
            </a:pPr>
            <a:r>
              <a:rPr lang="ru-RU" sz="2600" b="1" dirty="0">
                <a:latin typeface="Times New Roman" pitchFamily="18" charset="0"/>
                <a:cs typeface="Times New Roman" pitchFamily="18" charset="0"/>
              </a:rPr>
              <a:t>Курсы иностранных </a:t>
            </a:r>
            <a:r>
              <a:rPr lang="ru-RU" sz="2600" b="1" dirty="0" smtClean="0">
                <a:latin typeface="Times New Roman" pitchFamily="18" charset="0"/>
                <a:cs typeface="Times New Roman" pitchFamily="18" charset="0"/>
              </a:rPr>
              <a:t>валют</a:t>
            </a:r>
            <a:endParaRPr lang="en-US" sz="2600" b="1" dirty="0">
              <a:latin typeface="Times New Roman" pitchFamily="18" charset="0"/>
              <a:cs typeface="Times New Roman" pitchFamily="18" charset="0"/>
            </a:endParaRPr>
          </a:p>
          <a:p>
            <a:pPr marL="0" indent="0" algn="ctr">
              <a:buNone/>
            </a:pPr>
            <a:endParaRPr lang="ru-RU" sz="1700" b="1" dirty="0">
              <a:solidFill>
                <a:schemeClr val="tx1"/>
              </a:solidFill>
              <a:latin typeface="Times New Roman" pitchFamily="18" charset="0"/>
              <a:cs typeface="Times New Roman" pitchFamily="18" charset="0"/>
            </a:endParaRPr>
          </a:p>
          <a:p>
            <a:pPr marL="0" indent="0" algn="just">
              <a:buNone/>
            </a:pPr>
            <a:r>
              <a:rPr lang="ru-RU" sz="1900" dirty="0" smtClean="0">
                <a:solidFill>
                  <a:schemeClr val="tx1"/>
                </a:solidFill>
                <a:latin typeface="Times New Roman" pitchFamily="18" charset="0"/>
                <a:cs typeface="Times New Roman" pitchFamily="18" charset="0"/>
              </a:rPr>
              <a:t>	При </a:t>
            </a:r>
            <a:r>
              <a:rPr lang="ru-RU" sz="1900" dirty="0">
                <a:solidFill>
                  <a:schemeClr val="tx1"/>
                </a:solidFill>
                <a:latin typeface="Times New Roman" pitchFamily="18" charset="0"/>
                <a:cs typeface="Times New Roman" pitchFamily="18" charset="0"/>
              </a:rPr>
              <a:t>осуществлении внешнеторговой деятельности </a:t>
            </a:r>
            <a:r>
              <a:rPr lang="ru-RU" sz="1900" dirty="0" smtClean="0">
                <a:solidFill>
                  <a:schemeClr val="tx1"/>
                </a:solidFill>
                <a:latin typeface="Times New Roman" pitchFamily="18" charset="0"/>
                <a:cs typeface="Times New Roman" pitchFamily="18" charset="0"/>
              </a:rPr>
              <a:t>приходится </a:t>
            </a:r>
            <a:r>
              <a:rPr lang="ru-RU" sz="1900" dirty="0">
                <a:solidFill>
                  <a:schemeClr val="tx1"/>
                </a:solidFill>
                <a:latin typeface="Times New Roman" pitchFamily="18" charset="0"/>
                <a:cs typeface="Times New Roman" pitchFamily="18" charset="0"/>
              </a:rPr>
              <a:t>пользоваться валютами разных стран. Величина </a:t>
            </a:r>
            <a:r>
              <a:rPr lang="ru-RU" sz="1900" dirty="0" smtClean="0">
                <a:solidFill>
                  <a:schemeClr val="tx1"/>
                </a:solidFill>
                <a:latin typeface="Times New Roman" pitchFamily="18" charset="0"/>
                <a:cs typeface="Times New Roman" pitchFamily="18" charset="0"/>
              </a:rPr>
              <a:t>соотношения </a:t>
            </a:r>
            <a:r>
              <a:rPr lang="ru-RU" sz="1900" dirty="0">
                <a:solidFill>
                  <a:schemeClr val="tx1"/>
                </a:solidFill>
                <a:latin typeface="Times New Roman" pitchFamily="18" charset="0"/>
                <a:cs typeface="Times New Roman" pitchFamily="18" charset="0"/>
              </a:rPr>
              <a:t>двух</a:t>
            </a:r>
            <a:r>
              <a:rPr lang="ru-RU" sz="1900" cap="small" dirty="0">
                <a:solidFill>
                  <a:schemeClr val="tx1"/>
                </a:solidFill>
                <a:latin typeface="Times New Roman" pitchFamily="18" charset="0"/>
                <a:cs typeface="Times New Roman" pitchFamily="18" charset="0"/>
              </a:rPr>
              <a:t> </a:t>
            </a:r>
            <a:r>
              <a:rPr lang="ru-RU" sz="1900" dirty="0">
                <a:solidFill>
                  <a:schemeClr val="tx1"/>
                </a:solidFill>
                <a:latin typeface="Times New Roman" pitchFamily="18" charset="0"/>
                <a:cs typeface="Times New Roman" pitchFamily="18" charset="0"/>
              </a:rPr>
              <a:t>национальных валют - это валютный курс, </a:t>
            </a:r>
            <a:r>
              <a:rPr lang="ru-RU" sz="1900" dirty="0" smtClean="0">
                <a:solidFill>
                  <a:schemeClr val="tx1"/>
                </a:solidFill>
                <a:latin typeface="Times New Roman" pitchFamily="18" charset="0"/>
                <a:cs typeface="Times New Roman" pitchFamily="18" charset="0"/>
              </a:rPr>
              <a:t>определяющий </a:t>
            </a:r>
            <a:r>
              <a:rPr lang="ru-RU" sz="1900" dirty="0">
                <a:solidFill>
                  <a:schemeClr val="tx1"/>
                </a:solidFill>
                <a:latin typeface="Times New Roman" pitchFamily="18" charset="0"/>
                <a:cs typeface="Times New Roman" pitchFamily="18" charset="0"/>
              </a:rPr>
              <a:t>цену, по которой валюта одной страны </a:t>
            </a:r>
            <a:r>
              <a:rPr lang="ru-RU" sz="1900" dirty="0" smtClean="0">
                <a:solidFill>
                  <a:schemeClr val="tx1"/>
                </a:solidFill>
                <a:latin typeface="Times New Roman" pitchFamily="18" charset="0"/>
                <a:cs typeface="Times New Roman" pitchFamily="18" charset="0"/>
              </a:rPr>
              <a:t>обменивается </a:t>
            </a:r>
            <a:r>
              <a:rPr lang="ru-RU" sz="1900" dirty="0">
                <a:solidFill>
                  <a:schemeClr val="tx1"/>
                </a:solidFill>
                <a:latin typeface="Times New Roman" pitchFamily="18" charset="0"/>
                <a:cs typeface="Times New Roman" pitchFamily="18" charset="0"/>
              </a:rPr>
              <a:t>на валюту другой страны. Валютный курс определяется на валютном рынке, на котором осуществляется торговля </a:t>
            </a:r>
            <a:r>
              <a:rPr lang="ru-RU" sz="1900" dirty="0" smtClean="0">
                <a:solidFill>
                  <a:schemeClr val="tx1"/>
                </a:solidFill>
                <a:latin typeface="Times New Roman" pitchFamily="18" charset="0"/>
                <a:cs typeface="Times New Roman" pitchFamily="18" charset="0"/>
              </a:rPr>
              <a:t>различными </a:t>
            </a:r>
            <a:r>
              <a:rPr lang="ru-RU" sz="1900" dirty="0">
                <a:solidFill>
                  <a:schemeClr val="tx1"/>
                </a:solidFill>
                <a:latin typeface="Times New Roman" pitchFamily="18" charset="0"/>
                <a:cs typeface="Times New Roman" pitchFamily="18" charset="0"/>
              </a:rPr>
              <a:t>национальными денежными единицами. Если за пять французских франков, например, нужно заплатить один доллар, мы говорим, что курс доллара равен 5 франкам</a:t>
            </a:r>
            <a:r>
              <a:rPr lang="ru-RU" sz="1900" dirty="0" smtClean="0">
                <a:solidFill>
                  <a:schemeClr val="tx1"/>
                </a:solidFill>
                <a:latin typeface="Times New Roman" pitchFamily="18" charset="0"/>
                <a:cs typeface="Times New Roman" pitchFamily="18" charset="0"/>
              </a:rPr>
              <a:t>.</a:t>
            </a:r>
          </a:p>
          <a:p>
            <a:pPr marL="0" lvl="3" indent="457200" algn="just">
              <a:buNone/>
            </a:pPr>
            <a:r>
              <a:rPr lang="ru-RU" sz="1900" dirty="0">
                <a:solidFill>
                  <a:schemeClr val="tx1"/>
                </a:solidFill>
                <a:latin typeface="Times New Roman" pitchFamily="18" charset="0"/>
                <a:cs typeface="Times New Roman" pitchFamily="18" charset="0"/>
              </a:rPr>
              <a:t>Валютный курс играет важную роль при осуществлении внешнеторговых операций, поскольку определяет относительную стоимость товаров в разных странах. Рассмотрим торговлю вином в качестве примера, который поможет понять, как величина обменного курса влияет на внешнюю торговлю. Соотношение цен французских и американских вин зависит от стоимости определенного вина на внутреннем рыке и от обменного курса валют. Калифорнийское вино типа “</a:t>
            </a:r>
            <a:r>
              <a:rPr lang="ru-RU" sz="1900" dirty="0" err="1">
                <a:solidFill>
                  <a:schemeClr val="tx1"/>
                </a:solidFill>
                <a:latin typeface="Times New Roman" pitchFamily="18" charset="0"/>
                <a:cs typeface="Times New Roman" pitchFamily="18" charset="0"/>
              </a:rPr>
              <a:t>Шардонэ</a:t>
            </a:r>
            <a:r>
              <a:rPr lang="ru-RU" sz="1900" dirty="0">
                <a:solidFill>
                  <a:schemeClr val="tx1"/>
                </a:solidFill>
                <a:latin typeface="Times New Roman" pitchFamily="18" charset="0"/>
                <a:cs typeface="Times New Roman" pitchFamily="18" charset="0"/>
              </a:rPr>
              <a:t>" продается по 6 долл. за бутылку, а подобное французское вино стоит 40 французских франков за бутылку. В 1984 году, когда обменный курс французского франка составлял 10 франков за доллар, получалось, что французское вино стоило 4 долл. за бутылку, тогда как калифорнийское вино — 6 долл., и это давало преимущества импортной продукции.</a:t>
            </a:r>
          </a:p>
          <a:p>
            <a:pPr marL="0" indent="0" algn="just">
              <a:buNone/>
            </a:pPr>
            <a:endParaRPr lang="ru-RU" sz="17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323528" y="764704"/>
            <a:ext cx="8712968" cy="5616624"/>
          </a:xfrm>
        </p:spPr>
        <p:txBody>
          <a:bodyPr>
            <a:normAutofit/>
          </a:bodyPr>
          <a:lstStyle/>
          <a:p>
            <a:pPr marL="914400" lvl="3" indent="0" algn="just">
              <a:buNone/>
            </a:pPr>
            <a:r>
              <a:rPr lang="ru-RU" sz="1800" dirty="0" smtClean="0">
                <a:solidFill>
                  <a:schemeClr val="tx1"/>
                </a:solidFill>
                <a:latin typeface="Times New Roman" pitchFamily="18" charset="0"/>
                <a:cs typeface="Times New Roman" pitchFamily="18" charset="0"/>
              </a:rPr>
              <a:t>	В </a:t>
            </a:r>
            <a:r>
              <a:rPr lang="ru-RU" sz="1800" dirty="0">
                <a:solidFill>
                  <a:schemeClr val="tx1"/>
                </a:solidFill>
                <a:latin typeface="Times New Roman" pitchFamily="18" charset="0"/>
                <a:cs typeface="Times New Roman" pitchFamily="18" charset="0"/>
              </a:rPr>
              <a:t>1996 году курс доллара </a:t>
            </a:r>
            <a:r>
              <a:rPr lang="ru-RU" sz="1800" i="1" dirty="0">
                <a:solidFill>
                  <a:schemeClr val="tx1"/>
                </a:solidFill>
                <a:latin typeface="Times New Roman" pitchFamily="18" charset="0"/>
                <a:cs typeface="Times New Roman" pitchFamily="18" charset="0"/>
              </a:rPr>
              <a:t>понизился</a:t>
            </a:r>
            <a:r>
              <a:rPr lang="ru-RU" sz="1800" dirty="0">
                <a:solidFill>
                  <a:schemeClr val="tx1"/>
                </a:solidFill>
                <a:latin typeface="Times New Roman" pitchFamily="18" charset="0"/>
                <a:cs typeface="Times New Roman" pitchFamily="18" charset="0"/>
              </a:rPr>
              <a:t> до 5 франков. Теперь, если не будет меняться внутренняя цена, французское вино стоит 8 долл. Отметим, что когда доллар был дорогим, цена французского вина составляла всего лишь две трети цены </a:t>
            </a:r>
            <a:r>
              <a:rPr lang="ru-RU" sz="1800" dirty="0" smtClean="0">
                <a:solidFill>
                  <a:schemeClr val="tx1"/>
                </a:solidFill>
                <a:latin typeface="Times New Roman" pitchFamily="18" charset="0"/>
                <a:cs typeface="Times New Roman" pitchFamily="18" charset="0"/>
              </a:rPr>
              <a:t>калифорнийского </a:t>
            </a:r>
            <a:r>
              <a:rPr lang="ru-RU" sz="1800" dirty="0">
                <a:solidFill>
                  <a:schemeClr val="tx1"/>
                </a:solidFill>
                <a:latin typeface="Times New Roman" pitchFamily="18" charset="0"/>
                <a:cs typeface="Times New Roman" pitchFamily="18" charset="0"/>
              </a:rPr>
              <a:t>вина, а обесценивание доллара за последние десять лет сделало французское вино на треть дороже </a:t>
            </a:r>
            <a:r>
              <a:rPr lang="ru-RU" sz="1800" dirty="0" smtClean="0">
                <a:solidFill>
                  <a:schemeClr val="tx1"/>
                </a:solidFill>
                <a:latin typeface="Times New Roman" pitchFamily="18" charset="0"/>
                <a:cs typeface="Times New Roman" pitchFamily="18" charset="0"/>
              </a:rPr>
              <a:t>американского</a:t>
            </a:r>
            <a:r>
              <a:rPr lang="ru-RU" sz="1800" dirty="0">
                <a:solidFill>
                  <a:schemeClr val="tx1"/>
                </a:solidFill>
                <a:latin typeface="Times New Roman" pitchFamily="18" charset="0"/>
                <a:cs typeface="Times New Roman" pitchFamily="18" charset="0"/>
              </a:rPr>
              <a:t>. Падение валютного курса доллара сделало </a:t>
            </a:r>
            <a:r>
              <a:rPr lang="ru-RU" sz="1800" dirty="0" smtClean="0">
                <a:solidFill>
                  <a:schemeClr val="tx1"/>
                </a:solidFill>
                <a:latin typeface="Times New Roman" pitchFamily="18" charset="0"/>
                <a:cs typeface="Times New Roman" pitchFamily="18" charset="0"/>
              </a:rPr>
              <a:t>импортные </a:t>
            </a:r>
            <a:r>
              <a:rPr lang="ru-RU" sz="1800" dirty="0">
                <a:solidFill>
                  <a:schemeClr val="tx1"/>
                </a:solidFill>
                <a:latin typeface="Times New Roman" pitchFamily="18" charset="0"/>
                <a:cs typeface="Times New Roman" pitchFamily="18" charset="0"/>
              </a:rPr>
              <a:t>товары менее конкурентоспособными, и более </a:t>
            </a:r>
            <a:r>
              <a:rPr lang="ru-RU" sz="1800" dirty="0" smtClean="0">
                <a:solidFill>
                  <a:schemeClr val="tx1"/>
                </a:solidFill>
                <a:latin typeface="Times New Roman" pitchFamily="18" charset="0"/>
                <a:cs typeface="Times New Roman" pitchFamily="18" charset="0"/>
              </a:rPr>
              <a:t>предпочтительным </a:t>
            </a:r>
            <a:r>
              <a:rPr lang="ru-RU" sz="1800" dirty="0">
                <a:solidFill>
                  <a:schemeClr val="tx1"/>
                </a:solidFill>
                <a:latin typeface="Times New Roman" pitchFamily="18" charset="0"/>
                <a:cs typeface="Times New Roman" pitchFamily="18" charset="0"/>
              </a:rPr>
              <a:t>стал собственный продукт. Если же курс доллара повысится, это опять приведет к изменению соотношения цен — теперь уже в пользу импортного товара.</a:t>
            </a:r>
          </a:p>
          <a:p>
            <a:pPr marL="914400" lvl="3" indent="0" algn="just">
              <a:buNone/>
            </a:pPr>
            <a:r>
              <a:rPr lang="ru-RU" sz="1800" dirty="0" smtClean="0">
                <a:solidFill>
                  <a:schemeClr val="tx1"/>
                </a:solidFill>
                <a:latin typeface="Times New Roman" pitchFamily="18" charset="0"/>
                <a:cs typeface="Times New Roman" pitchFamily="18" charset="0"/>
              </a:rPr>
              <a:t>	Международная </a:t>
            </a:r>
            <a:r>
              <a:rPr lang="ru-RU" sz="1800" dirty="0">
                <a:solidFill>
                  <a:schemeClr val="tx1"/>
                </a:solidFill>
                <a:latin typeface="Times New Roman" pitchFamily="18" charset="0"/>
                <a:cs typeface="Times New Roman" pitchFamily="18" charset="0"/>
              </a:rPr>
              <a:t>торговля связана с действием нового фактора</a:t>
            </a:r>
            <a:r>
              <a:rPr lang="ru-RU" sz="1800" i="1" dirty="0">
                <a:solidFill>
                  <a:schemeClr val="tx1"/>
                </a:solidFill>
                <a:latin typeface="Times New Roman" pitchFamily="18" charset="0"/>
                <a:cs typeface="Times New Roman" pitchFamily="18" charset="0"/>
              </a:rPr>
              <a:t> - </a:t>
            </a:r>
            <a:r>
              <a:rPr lang="ru-RU" sz="1800" dirty="0">
                <a:solidFill>
                  <a:schemeClr val="tx1"/>
                </a:solidFill>
                <a:latin typeface="Times New Roman" pitchFamily="18" charset="0"/>
                <a:cs typeface="Times New Roman" pitchFamily="18" charset="0"/>
              </a:rPr>
              <a:t>валютного курса, показывающего соотношение валют двух стран. Когда курс национальной валюты растет, цены на импортные </a:t>
            </a:r>
            <a:r>
              <a:rPr lang="ru-RU" sz="1800" dirty="0" smtClean="0">
                <a:solidFill>
                  <a:schemeClr val="tx1"/>
                </a:solidFill>
                <a:latin typeface="Times New Roman" pitchFamily="18" charset="0"/>
                <a:cs typeface="Times New Roman" pitchFamily="18" charset="0"/>
              </a:rPr>
              <a:t>товары </a:t>
            </a:r>
            <a:r>
              <a:rPr lang="ru-RU" sz="1800" dirty="0">
                <a:solidFill>
                  <a:schemeClr val="tx1"/>
                </a:solidFill>
                <a:latin typeface="Times New Roman" pitchFamily="18" charset="0"/>
                <a:cs typeface="Times New Roman" pitchFamily="18" charset="0"/>
              </a:rPr>
              <a:t>падают, а экспортируемая продукция становится дороже. В </a:t>
            </a:r>
            <a:r>
              <a:rPr lang="ru-RU" sz="1800" dirty="0" smtClean="0">
                <a:solidFill>
                  <a:schemeClr val="tx1"/>
                </a:solidFill>
                <a:latin typeface="Times New Roman" pitchFamily="18" charset="0"/>
                <a:cs typeface="Times New Roman" pitchFamily="18" charset="0"/>
              </a:rPr>
              <a:t>результате </a:t>
            </a:r>
            <a:r>
              <a:rPr lang="ru-RU" sz="1800" dirty="0">
                <a:solidFill>
                  <a:schemeClr val="tx1"/>
                </a:solidFill>
                <a:latin typeface="Times New Roman" pitchFamily="18" charset="0"/>
                <a:cs typeface="Times New Roman" pitchFamily="18" charset="0"/>
              </a:rPr>
              <a:t>страна становится менее конкурентоспособной, и величина ее чистого экспорта падает. Изменение валютного курса может </a:t>
            </a:r>
            <a:r>
              <a:rPr lang="ru-RU" sz="1800" dirty="0" smtClean="0">
                <a:solidFill>
                  <a:schemeClr val="tx1"/>
                </a:solidFill>
                <a:latin typeface="Times New Roman" pitchFamily="18" charset="0"/>
                <a:cs typeface="Times New Roman" pitchFamily="18" charset="0"/>
              </a:rPr>
              <a:t>существенно </a:t>
            </a:r>
            <a:r>
              <a:rPr lang="ru-RU" sz="1800" dirty="0">
                <a:solidFill>
                  <a:schemeClr val="tx1"/>
                </a:solidFill>
                <a:latin typeface="Times New Roman" pitchFamily="18" charset="0"/>
                <a:cs typeface="Times New Roman" pitchFamily="18" charset="0"/>
              </a:rPr>
              <a:t>повлиять на выпуск, занятость и инфляцию. Это </a:t>
            </a:r>
            <a:r>
              <a:rPr lang="ru-RU" sz="1800" dirty="0" smtClean="0">
                <a:solidFill>
                  <a:schemeClr val="tx1"/>
                </a:solidFill>
                <a:latin typeface="Times New Roman" pitchFamily="18" charset="0"/>
                <a:cs typeface="Times New Roman" pitchFamily="18" charset="0"/>
              </a:rPr>
              <a:t>влияние </a:t>
            </a:r>
            <a:r>
              <a:rPr lang="ru-RU" sz="1800" dirty="0">
                <a:solidFill>
                  <a:schemeClr val="tx1"/>
                </a:solidFill>
                <a:latin typeface="Times New Roman" pitchFamily="18" charset="0"/>
                <a:cs typeface="Times New Roman" pitchFamily="18" charset="0"/>
              </a:rPr>
              <a:t>неуклонно повышает роль валютных курсов в экономической </a:t>
            </a:r>
            <a:r>
              <a:rPr lang="ru-RU" sz="1800" dirty="0" smtClean="0">
                <a:solidFill>
                  <a:schemeClr val="tx1"/>
                </a:solidFill>
                <a:latin typeface="Times New Roman" pitchFamily="18" charset="0"/>
                <a:cs typeface="Times New Roman" pitchFamily="18" charset="0"/>
              </a:rPr>
              <a:t>жизни </a:t>
            </a:r>
            <a:r>
              <a:rPr lang="ru-RU" sz="1800" dirty="0">
                <a:solidFill>
                  <a:schemeClr val="tx1"/>
                </a:solidFill>
                <a:latin typeface="Times New Roman" pitchFamily="18" charset="0"/>
                <a:cs typeface="Times New Roman" pitchFamily="18" charset="0"/>
              </a:rPr>
              <a:t>любой страны.</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692696"/>
            <a:ext cx="8784976" cy="5616624"/>
          </a:xfrm>
        </p:spPr>
        <p:txBody>
          <a:bodyPr>
            <a:normAutofit/>
          </a:bodyPr>
          <a:lstStyle/>
          <a:p>
            <a:pPr marL="914400" lvl="3" indent="0" algn="just">
              <a:buNone/>
            </a:pPr>
            <a:r>
              <a:rPr lang="ru-RU" sz="1800" b="1" dirty="0" smtClean="0">
                <a:solidFill>
                  <a:schemeClr val="tx1"/>
                </a:solidFill>
                <a:latin typeface="Times New Roman" pitchFamily="18" charset="0"/>
                <a:cs typeface="Times New Roman" pitchFamily="18" charset="0"/>
              </a:rPr>
              <a:t>	Фиксированный </a:t>
            </a:r>
            <a:r>
              <a:rPr lang="ru-RU" sz="1800" b="1" dirty="0">
                <a:solidFill>
                  <a:schemeClr val="tx1"/>
                </a:solidFill>
                <a:latin typeface="Times New Roman" pitchFamily="18" charset="0"/>
                <a:cs typeface="Times New Roman" pitchFamily="18" charset="0"/>
              </a:rPr>
              <a:t>и плавающий курс</a:t>
            </a:r>
            <a:r>
              <a:rPr lang="ru-RU" sz="1800" dirty="0">
                <a:solidFill>
                  <a:schemeClr val="tx1"/>
                </a:solidFill>
                <a:latin typeface="Times New Roman" pitchFamily="18" charset="0"/>
                <a:cs typeface="Times New Roman" pitchFamily="18" charset="0"/>
              </a:rPr>
              <a:t>. Имеются две </a:t>
            </a:r>
            <a:r>
              <a:rPr lang="ru-RU" sz="1800" dirty="0" smtClean="0">
                <a:solidFill>
                  <a:schemeClr val="tx1"/>
                </a:solidFill>
                <a:latin typeface="Times New Roman" pitchFamily="18" charset="0"/>
                <a:cs typeface="Times New Roman" pitchFamily="18" charset="0"/>
              </a:rPr>
              <a:t>основные </a:t>
            </a:r>
            <a:r>
              <a:rPr lang="ru-RU" sz="1800" dirty="0">
                <a:solidFill>
                  <a:schemeClr val="tx1"/>
                </a:solidFill>
                <a:latin typeface="Times New Roman" pitchFamily="18" charset="0"/>
                <a:cs typeface="Times New Roman" pitchFamily="18" charset="0"/>
              </a:rPr>
              <a:t>системы валютных курсов, которые оказывают </a:t>
            </a:r>
            <a:r>
              <a:rPr lang="ru-RU" sz="1800" dirty="0" smtClean="0">
                <a:solidFill>
                  <a:schemeClr val="tx1"/>
                </a:solidFill>
                <a:latin typeface="Times New Roman" pitchFamily="18" charset="0"/>
                <a:cs typeface="Times New Roman" pitchFamily="18" charset="0"/>
              </a:rPr>
              <a:t>существенное </a:t>
            </a:r>
            <a:r>
              <a:rPr lang="ru-RU" sz="1800" dirty="0">
                <a:solidFill>
                  <a:schemeClr val="tx1"/>
                </a:solidFill>
                <a:latin typeface="Times New Roman" pitchFamily="18" charset="0"/>
                <a:cs typeface="Times New Roman" pitchFamily="18" charset="0"/>
              </a:rPr>
              <a:t>влияние на макроэкономическую политику. Одна </a:t>
            </a:r>
            <a:r>
              <a:rPr lang="ru-RU" sz="1800" dirty="0" smtClean="0">
                <a:solidFill>
                  <a:schemeClr val="tx1"/>
                </a:solidFill>
                <a:latin typeface="Times New Roman" pitchFamily="18" charset="0"/>
                <a:cs typeface="Times New Roman" pitchFamily="18" charset="0"/>
              </a:rPr>
              <a:t>система </a:t>
            </a:r>
            <a:r>
              <a:rPr lang="ru-RU" sz="1800" dirty="0">
                <a:solidFill>
                  <a:schemeClr val="tx1"/>
                </a:solidFill>
                <a:latin typeface="Times New Roman" pitchFamily="18" charset="0"/>
                <a:cs typeface="Times New Roman" pitchFamily="18" charset="0"/>
              </a:rPr>
              <a:t>заключается в свободном изменении курса под влиянием спроса и предложения на валютном рынке. Эта система </a:t>
            </a:r>
            <a:r>
              <a:rPr lang="ru-RU" sz="1800" dirty="0" smtClean="0">
                <a:solidFill>
                  <a:schemeClr val="tx1"/>
                </a:solidFill>
                <a:latin typeface="Times New Roman" pitchFamily="18" charset="0"/>
                <a:cs typeface="Times New Roman" pitchFamily="18" charset="0"/>
              </a:rPr>
              <a:t>известна </a:t>
            </a:r>
            <a:r>
              <a:rPr lang="ru-RU" sz="1800" dirty="0">
                <a:solidFill>
                  <a:schemeClr val="tx1"/>
                </a:solidFill>
                <a:latin typeface="Times New Roman" pitchFamily="18" charset="0"/>
                <a:cs typeface="Times New Roman" pitchFamily="18" charset="0"/>
              </a:rPr>
              <a:t>как плавающий валютный курс, при котором </a:t>
            </a:r>
            <a:r>
              <a:rPr lang="ru-RU" sz="1800" dirty="0" smtClean="0">
                <a:solidFill>
                  <a:schemeClr val="tx1"/>
                </a:solidFill>
                <a:latin typeface="Times New Roman" pitchFamily="18" charset="0"/>
                <a:cs typeface="Times New Roman" pitchFamily="18" charset="0"/>
              </a:rPr>
              <a:t>правительство </a:t>
            </a:r>
            <a:r>
              <a:rPr lang="ru-RU" sz="1800" dirty="0">
                <a:solidFill>
                  <a:schemeClr val="tx1"/>
                </a:solidFill>
                <a:latin typeface="Times New Roman" pitchFamily="18" charset="0"/>
                <a:cs typeface="Times New Roman" pitchFamily="18" charset="0"/>
              </a:rPr>
              <a:t>не объявляет курсы валют и не предпринимает действий по укреплению своей валюты. Поэтому в условиях плавающего курса относительные цены валют определяются на рынке при их покупке и продаже домашними хозяйствами и </a:t>
            </a:r>
            <a:r>
              <a:rPr lang="ru-RU" sz="1800" dirty="0" smtClean="0">
                <a:solidFill>
                  <a:schemeClr val="tx1"/>
                </a:solidFill>
                <a:latin typeface="Times New Roman" pitchFamily="18" charset="0"/>
                <a:cs typeface="Times New Roman" pitchFamily="18" charset="0"/>
              </a:rPr>
              <a:t>предпринимательскими </a:t>
            </a:r>
            <a:r>
              <a:rPr lang="ru-RU" sz="1800" dirty="0">
                <a:solidFill>
                  <a:schemeClr val="tx1"/>
                </a:solidFill>
                <a:latin typeface="Times New Roman" pitchFamily="18" charset="0"/>
                <a:cs typeface="Times New Roman" pitchFamily="18" charset="0"/>
              </a:rPr>
              <a:t>структурами. В настоящее время система </a:t>
            </a:r>
            <a:r>
              <a:rPr lang="ru-RU" sz="1800" dirty="0" smtClean="0">
                <a:solidFill>
                  <a:schemeClr val="tx1"/>
                </a:solidFill>
                <a:latin typeface="Times New Roman" pitchFamily="18" charset="0"/>
                <a:cs typeface="Times New Roman" pitchFamily="18" charset="0"/>
              </a:rPr>
              <a:t>плавающих </a:t>
            </a:r>
            <a:r>
              <a:rPr lang="ru-RU" sz="1800" dirty="0">
                <a:solidFill>
                  <a:schemeClr val="tx1"/>
                </a:solidFill>
                <a:latin typeface="Times New Roman" pitchFamily="18" charset="0"/>
                <a:cs typeface="Times New Roman" pitchFamily="18" charset="0"/>
              </a:rPr>
              <a:t>валютных курсов используется в США, Канаде и Японии</a:t>
            </a:r>
            <a:r>
              <a:rPr lang="ru-RU" sz="1800" dirty="0" smtClean="0">
                <a:solidFill>
                  <a:schemeClr val="tx1"/>
                </a:solidFill>
                <a:latin typeface="Times New Roman" pitchFamily="18" charset="0"/>
                <a:cs typeface="Times New Roman" pitchFamily="18" charset="0"/>
              </a:rPr>
              <a:t>.</a:t>
            </a:r>
            <a:endParaRPr lang="en-US" sz="1800" dirty="0" smtClean="0">
              <a:solidFill>
                <a:schemeClr val="tx1"/>
              </a:solidFill>
              <a:latin typeface="Times New Roman" pitchFamily="18" charset="0"/>
              <a:cs typeface="Times New Roman" pitchFamily="18" charset="0"/>
            </a:endParaRPr>
          </a:p>
          <a:p>
            <a:pPr marL="914400" lvl="3" indent="0" algn="just">
              <a:buNone/>
            </a:pPr>
            <a:r>
              <a:rPr lang="ru-RU" sz="1800" dirty="0" smtClean="0">
                <a:solidFill>
                  <a:schemeClr val="tx1"/>
                </a:solidFill>
                <a:latin typeface="Times New Roman" pitchFamily="18" charset="0"/>
                <a:cs typeface="Times New Roman" pitchFamily="18" charset="0"/>
              </a:rPr>
              <a:t>	Вторая </a:t>
            </a:r>
            <a:r>
              <a:rPr lang="ru-RU" sz="1800" dirty="0">
                <a:solidFill>
                  <a:schemeClr val="tx1"/>
                </a:solidFill>
                <a:latin typeface="Times New Roman" pitchFamily="18" charset="0"/>
                <a:cs typeface="Times New Roman" pitchFamily="18" charset="0"/>
              </a:rPr>
              <a:t>система — с </a:t>
            </a:r>
            <a:r>
              <a:rPr lang="ru-RU" sz="1800" b="1" dirty="0">
                <a:solidFill>
                  <a:schemeClr val="tx1"/>
                </a:solidFill>
                <a:latin typeface="Times New Roman" pitchFamily="18" charset="0"/>
                <a:cs typeface="Times New Roman" pitchFamily="18" charset="0"/>
              </a:rPr>
              <a:t>фиксированным валютным курсом</a:t>
            </a:r>
            <a:r>
              <a:rPr lang="ru-RU" sz="1800" dirty="0">
                <a:solidFill>
                  <a:schemeClr val="tx1"/>
                </a:solidFill>
                <a:latin typeface="Times New Roman" pitchFamily="18" charset="0"/>
                <a:cs typeface="Times New Roman" pitchFamily="18" charset="0"/>
              </a:rPr>
              <a:t>, когда государство устанавливает курсы обмена своей валюты На иностранную. Долгое время, с 1717 по 1933 годы наиболее Важным в системе с фиксированным курсом являлся золотой стандарт. Сегодня многие малые страны используют </a:t>
            </a:r>
            <a:r>
              <a:rPr lang="ru-RU" sz="1800" dirty="0" smtClean="0">
                <a:solidFill>
                  <a:schemeClr val="tx1"/>
                </a:solidFill>
                <a:latin typeface="Times New Roman" pitchFamily="18" charset="0"/>
                <a:cs typeface="Times New Roman" pitchFamily="18" charset="0"/>
              </a:rPr>
              <a:t>фиксированный </a:t>
            </a:r>
            <a:r>
              <a:rPr lang="ru-RU" sz="1800" dirty="0">
                <a:solidFill>
                  <a:schemeClr val="tx1"/>
                </a:solidFill>
                <a:latin typeface="Times New Roman" pitchFamily="18" charset="0"/>
                <a:cs typeface="Times New Roman" pitchFamily="18" charset="0"/>
              </a:rPr>
              <a:t>курс обмена. И еще, с 1979 года система </a:t>
            </a:r>
            <a:r>
              <a:rPr lang="ru-RU" sz="1800" dirty="0" smtClean="0">
                <a:solidFill>
                  <a:schemeClr val="tx1"/>
                </a:solidFill>
                <a:latin typeface="Times New Roman" pitchFamily="18" charset="0"/>
                <a:cs typeface="Times New Roman" pitchFamily="18" charset="0"/>
              </a:rPr>
              <a:t>фиксированного </a:t>
            </a:r>
            <a:r>
              <a:rPr lang="ru-RU" sz="1800" dirty="0">
                <a:solidFill>
                  <a:schemeClr val="tx1"/>
                </a:solidFill>
                <a:latin typeface="Times New Roman" pitchFamily="18" charset="0"/>
                <a:cs typeface="Times New Roman" pitchFamily="18" charset="0"/>
              </a:rPr>
              <a:t>валютного курса применяется в большинстве </a:t>
            </a:r>
            <a:r>
              <a:rPr lang="ru-RU" sz="1800" dirty="0" smtClean="0">
                <a:solidFill>
                  <a:schemeClr val="tx1"/>
                </a:solidFill>
                <a:latin typeface="Times New Roman" pitchFamily="18" charset="0"/>
                <a:cs typeface="Times New Roman" pitchFamily="18" charset="0"/>
              </a:rPr>
              <a:t>европейских </a:t>
            </a:r>
            <a:r>
              <a:rPr lang="ru-RU" sz="1800" dirty="0">
                <a:solidFill>
                  <a:schemeClr val="tx1"/>
                </a:solidFill>
                <a:latin typeface="Times New Roman" pitchFamily="18" charset="0"/>
                <a:cs typeface="Times New Roman" pitchFamily="18" charset="0"/>
              </a:rPr>
              <a:t>стран.</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116632"/>
            <a:ext cx="7848872" cy="6624736"/>
          </a:xfrm>
        </p:spPr>
        <p:txBody>
          <a:bodyPr>
            <a:normAutofit/>
          </a:bodyPr>
          <a:lstStyle/>
          <a:p>
            <a:pPr marL="0" indent="0" algn="ctr">
              <a:buNone/>
            </a:pPr>
            <a:r>
              <a:rPr lang="ru-RU" sz="2200" b="1" dirty="0">
                <a:solidFill>
                  <a:schemeClr val="tx1"/>
                </a:solidFill>
                <a:latin typeface="Times New Roman" pitchFamily="18" charset="0"/>
                <a:cs typeface="Times New Roman" pitchFamily="18" charset="0"/>
              </a:rPr>
              <a:t>Показатели торговли и чистого экспорта</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Что </a:t>
            </a:r>
            <a:r>
              <a:rPr lang="ru-RU" dirty="0">
                <a:solidFill>
                  <a:schemeClr val="tx1"/>
                </a:solidFill>
                <a:latin typeface="Times New Roman" pitchFamily="18" charset="0"/>
                <a:cs typeface="Times New Roman" pitchFamily="18" charset="0"/>
              </a:rPr>
              <a:t>же определяет изменения импорта и экспорта и, </a:t>
            </a:r>
            <a:r>
              <a:rPr lang="ru-RU" dirty="0" smtClean="0">
                <a:solidFill>
                  <a:schemeClr val="tx1"/>
                </a:solidFill>
                <a:latin typeface="Times New Roman" pitchFamily="18" charset="0"/>
                <a:cs typeface="Times New Roman" pitchFamily="18" charset="0"/>
              </a:rPr>
              <a:t>соответственно</a:t>
            </a:r>
            <a:r>
              <a:rPr lang="ru-RU" dirty="0">
                <a:solidFill>
                  <a:schemeClr val="tx1"/>
                </a:solidFill>
                <a:latin typeface="Times New Roman" pitchFamily="18" charset="0"/>
                <a:cs typeface="Times New Roman" pitchFamily="18" charset="0"/>
              </a:rPr>
              <a:t>, величину чистого экспорта? Лучше всего </a:t>
            </a:r>
            <a:r>
              <a:rPr lang="ru-RU" dirty="0" smtClean="0">
                <a:solidFill>
                  <a:schemeClr val="tx1"/>
                </a:solidFill>
                <a:latin typeface="Times New Roman" pitchFamily="18" charset="0"/>
                <a:cs typeface="Times New Roman" pitchFamily="18" charset="0"/>
              </a:rPr>
              <a:t>рассматривать </a:t>
            </a:r>
            <a:r>
              <a:rPr lang="ru-RU" dirty="0">
                <a:solidFill>
                  <a:schemeClr val="tx1"/>
                </a:solidFill>
                <a:latin typeface="Times New Roman" pitchFamily="18" charset="0"/>
                <a:cs typeface="Times New Roman" pitchFamily="18" charset="0"/>
              </a:rPr>
              <a:t>импорт и экспорт как отдельные составляющие </a:t>
            </a:r>
            <a:r>
              <a:rPr lang="ru-RU" dirty="0" smtClean="0">
                <a:solidFill>
                  <a:schemeClr val="tx1"/>
                </a:solidFill>
                <a:latin typeface="Times New Roman" pitchFamily="18" charset="0"/>
                <a:cs typeface="Times New Roman" pitchFamily="18" charset="0"/>
              </a:rPr>
              <a:t>чистого </a:t>
            </a:r>
            <a:r>
              <a:rPr lang="ru-RU" dirty="0">
                <a:solidFill>
                  <a:schemeClr val="tx1"/>
                </a:solidFill>
                <a:latin typeface="Times New Roman" pitchFamily="18" charset="0"/>
                <a:cs typeface="Times New Roman" pitchFamily="18" charset="0"/>
              </a:rPr>
              <a:t>экспорта.</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Начнем </a:t>
            </a:r>
            <a:r>
              <a:rPr lang="ru-RU" dirty="0">
                <a:solidFill>
                  <a:schemeClr val="tx1"/>
                </a:solidFill>
                <a:latin typeface="Times New Roman" pitchFamily="18" charset="0"/>
                <a:cs typeface="Times New Roman" pitchFamily="18" charset="0"/>
              </a:rPr>
              <a:t>с импорта. В США между импортом, доходом и </a:t>
            </a:r>
            <a:r>
              <a:rPr lang="ru-RU" dirty="0" smtClean="0">
                <a:solidFill>
                  <a:schemeClr val="tx1"/>
                </a:solidFill>
                <a:latin typeface="Times New Roman" pitchFamily="18" charset="0"/>
                <a:cs typeface="Times New Roman" pitchFamily="18" charset="0"/>
              </a:rPr>
              <a:t>выпуском </a:t>
            </a:r>
            <a:r>
              <a:rPr lang="ru-RU" dirty="0">
                <a:solidFill>
                  <a:schemeClr val="tx1"/>
                </a:solidFill>
                <a:latin typeface="Times New Roman" pitchFamily="18" charset="0"/>
                <a:cs typeface="Times New Roman" pitchFamily="18" charset="0"/>
              </a:rPr>
              <a:t>существует положительная связь. С ростом ВВП в США растет объем импорта, поскольку некоторый рост расходов из  </a:t>
            </a:r>
            <a:r>
              <a:rPr lang="en-US" dirty="0">
                <a:solidFill>
                  <a:schemeClr val="tx1"/>
                </a:solidFill>
                <a:latin typeface="Times New Roman" pitchFamily="18" charset="0"/>
                <a:cs typeface="Times New Roman" pitchFamily="18" charset="0"/>
              </a:rPr>
              <a:t>C</a:t>
            </a:r>
            <a:r>
              <a:rPr lang="ru-RU"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I</a:t>
            </a:r>
            <a:r>
              <a:rPr lang="ru-RU" dirty="0">
                <a:solidFill>
                  <a:schemeClr val="tx1"/>
                </a:solidFill>
                <a:latin typeface="Times New Roman" pitchFamily="18" charset="0"/>
                <a:cs typeface="Times New Roman" pitchFamily="18" charset="0"/>
              </a:rPr>
              <a:t> + </a:t>
            </a:r>
            <a:r>
              <a:rPr lang="en-US" dirty="0">
                <a:solidFill>
                  <a:schemeClr val="tx1"/>
                </a:solidFill>
                <a:latin typeface="Times New Roman" pitchFamily="18" charset="0"/>
                <a:cs typeface="Times New Roman" pitchFamily="18" charset="0"/>
              </a:rPr>
              <a:t>G</a:t>
            </a:r>
            <a:r>
              <a:rPr lang="ru-RU" dirty="0">
                <a:solidFill>
                  <a:schemeClr val="tx1"/>
                </a:solidFill>
                <a:latin typeface="Times New Roman" pitchFamily="18" charset="0"/>
                <a:cs typeface="Times New Roman" pitchFamily="18" charset="0"/>
              </a:rPr>
              <a:t> приходится на импортные продукты (такие как обувь или автомобили), а также на иностранные ресурсы, которые используются в Америке для производства собственной </a:t>
            </a:r>
            <a:r>
              <a:rPr lang="ru-RU" dirty="0" smtClean="0">
                <a:solidFill>
                  <a:schemeClr val="tx1"/>
                </a:solidFill>
                <a:latin typeface="Times New Roman" pitchFamily="18" charset="0"/>
                <a:cs typeface="Times New Roman" pitchFamily="18" charset="0"/>
              </a:rPr>
              <a:t>продукции </a:t>
            </a:r>
            <a:r>
              <a:rPr lang="ru-RU" dirty="0">
                <a:solidFill>
                  <a:schemeClr val="tx1"/>
                </a:solidFill>
                <a:latin typeface="Times New Roman" pitchFamily="18" charset="0"/>
                <a:cs typeface="Times New Roman" pitchFamily="18" charset="0"/>
              </a:rPr>
              <a:t>(например, сталь и нефть). В конечном счете, выбор между импортным и собственным производителем зависит от соотношения цен. Если цена американских автомобилей </a:t>
            </a:r>
            <a:r>
              <a:rPr lang="ru-RU" dirty="0" smtClean="0">
                <a:solidFill>
                  <a:schemeClr val="tx1"/>
                </a:solidFill>
                <a:latin typeface="Times New Roman" pitchFamily="18" charset="0"/>
                <a:cs typeface="Times New Roman" pitchFamily="18" charset="0"/>
              </a:rPr>
              <a:t>окажется </a:t>
            </a:r>
            <a:r>
              <a:rPr lang="ru-RU" dirty="0">
                <a:solidFill>
                  <a:schemeClr val="tx1"/>
                </a:solidFill>
                <a:latin typeface="Times New Roman" pitchFamily="18" charset="0"/>
                <a:cs typeface="Times New Roman" pitchFamily="18" charset="0"/>
              </a:rPr>
              <a:t>выше японских, скажем, из-за повышения курса </a:t>
            </a:r>
            <a:r>
              <a:rPr lang="ru-RU" dirty="0" smtClean="0">
                <a:solidFill>
                  <a:schemeClr val="tx1"/>
                </a:solidFill>
                <a:latin typeface="Times New Roman" pitchFamily="18" charset="0"/>
                <a:cs typeface="Times New Roman" pitchFamily="18" charset="0"/>
              </a:rPr>
              <a:t>доллара</a:t>
            </a:r>
            <a:r>
              <a:rPr lang="ru-RU" dirty="0">
                <a:solidFill>
                  <a:schemeClr val="tx1"/>
                </a:solidFill>
                <a:latin typeface="Times New Roman" pitchFamily="18" charset="0"/>
                <a:cs typeface="Times New Roman" pitchFamily="18" charset="0"/>
              </a:rPr>
              <a:t>, то американцы будут покупать больше японских машин. Следовательно, размеры и стоимость импорта будут </a:t>
            </a:r>
            <a:r>
              <a:rPr lang="ru-RU" dirty="0" smtClean="0">
                <a:solidFill>
                  <a:schemeClr val="tx1"/>
                </a:solidFill>
                <a:latin typeface="Times New Roman" pitchFamily="18" charset="0"/>
                <a:cs typeface="Times New Roman" pitchFamily="18" charset="0"/>
              </a:rPr>
              <a:t>определяться </a:t>
            </a:r>
            <a:r>
              <a:rPr lang="ru-RU" dirty="0">
                <a:solidFill>
                  <a:schemeClr val="tx1"/>
                </a:solidFill>
                <a:latin typeface="Times New Roman" pitchFamily="18" charset="0"/>
                <a:cs typeface="Times New Roman" pitchFamily="18" charset="0"/>
              </a:rPr>
              <a:t>соотношением цен национальных и заграничных товаров.</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Экспорт </a:t>
            </a:r>
            <a:r>
              <a:rPr lang="ru-RU" dirty="0">
                <a:solidFill>
                  <a:schemeClr val="tx1"/>
                </a:solidFill>
                <a:latin typeface="Times New Roman" pitchFamily="18" charset="0"/>
                <a:cs typeface="Times New Roman" pitchFamily="18" charset="0"/>
              </a:rPr>
              <a:t>является зеркальным отображением импорта: то что США экспортирует, другие страны импортируют. </a:t>
            </a:r>
            <a:r>
              <a:rPr lang="ru-RU" dirty="0" smtClean="0">
                <a:solidFill>
                  <a:schemeClr val="tx1"/>
                </a:solidFill>
                <a:latin typeface="Times New Roman" pitchFamily="18" charset="0"/>
                <a:cs typeface="Times New Roman" pitchFamily="18" charset="0"/>
              </a:rPr>
              <a:t>Поэтому </a:t>
            </a:r>
            <a:r>
              <a:rPr lang="ru-RU" dirty="0">
                <a:solidFill>
                  <a:schemeClr val="tx1"/>
                </a:solidFill>
                <a:latin typeface="Times New Roman" pitchFamily="18" charset="0"/>
                <a:cs typeface="Times New Roman" pitchFamily="18" charset="0"/>
              </a:rPr>
              <a:t>экспорт прежде всего зависит от доходов и объема выпуска торговых партнеров США, так же, как и от того, какой </a:t>
            </a:r>
            <a:r>
              <a:rPr lang="ru-RU" dirty="0" smtClean="0">
                <a:solidFill>
                  <a:schemeClr val="tx1"/>
                </a:solidFill>
                <a:latin typeface="Times New Roman" pitchFamily="18" charset="0"/>
                <a:cs typeface="Times New Roman" pitchFamily="18" charset="0"/>
              </a:rPr>
              <a:t>окажется </a:t>
            </a:r>
            <a:r>
              <a:rPr lang="ru-RU" dirty="0">
                <a:solidFill>
                  <a:schemeClr val="tx1"/>
                </a:solidFill>
                <a:latin typeface="Times New Roman" pitchFamily="18" charset="0"/>
                <a:cs typeface="Times New Roman" pitchFamily="18" charset="0"/>
              </a:rPr>
              <a:t>цена экспортных товаров относительно тех, с которыми придется конкурировать. С ростом выпуска за рубежом, или же с обесцениванием доллара, возможности американского экспорта увеличиваются.</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188640"/>
            <a:ext cx="7848871" cy="6408712"/>
          </a:xfrm>
        </p:spPr>
        <p:txBody>
          <a:bodyPr>
            <a:normAutofit/>
          </a:bodyPr>
          <a:lstStyle/>
          <a:p>
            <a:pPr marL="0" indent="0" algn="just">
              <a:buNone/>
            </a:pPr>
            <a:r>
              <a:rPr lang="ru-RU" dirty="0" smtClean="0">
                <a:solidFill>
                  <a:schemeClr val="tx1"/>
                </a:solidFill>
              </a:rPr>
              <a:t>	</a:t>
            </a:r>
            <a:r>
              <a:rPr lang="ru-RU" dirty="0" smtClean="0">
                <a:solidFill>
                  <a:schemeClr val="tx1"/>
                </a:solidFill>
                <a:latin typeface="Times New Roman" pitchFamily="18" charset="0"/>
                <a:cs typeface="Times New Roman" pitchFamily="18" charset="0"/>
              </a:rPr>
              <a:t>Чем </a:t>
            </a:r>
            <a:r>
              <a:rPr lang="ru-RU" dirty="0">
                <a:solidFill>
                  <a:schemeClr val="tx1"/>
                </a:solidFill>
                <a:latin typeface="Times New Roman" pitchFamily="18" charset="0"/>
                <a:cs typeface="Times New Roman" pitchFamily="18" charset="0"/>
              </a:rPr>
              <a:t>же были вызваны столь значительные изменения в американской внешней торговле, которые отображены на рис. </a:t>
            </a:r>
            <a:r>
              <a:rPr lang="ru-RU" dirty="0" smtClean="0">
                <a:solidFill>
                  <a:schemeClr val="tx1"/>
                </a:solidFill>
                <a:latin typeface="Times New Roman" pitchFamily="18" charset="0"/>
                <a:cs typeface="Times New Roman" pitchFamily="18" charset="0"/>
              </a:rPr>
              <a:t>1</a:t>
            </a:r>
            <a:r>
              <a:rPr lang="ru-RU" dirty="0">
                <a:solidFill>
                  <a:schemeClr val="tx1"/>
                </a:solidFill>
                <a:latin typeface="Times New Roman" pitchFamily="18" charset="0"/>
                <a:cs typeface="Times New Roman" pitchFamily="18" charset="0"/>
              </a:rPr>
              <a:t>? С 1960 по 1969 годы американская экономика </a:t>
            </a:r>
            <a:r>
              <a:rPr lang="ru-RU" dirty="0" smtClean="0">
                <a:solidFill>
                  <a:schemeClr val="tx1"/>
                </a:solidFill>
                <a:latin typeface="Times New Roman" pitchFamily="18" charset="0"/>
                <a:cs typeface="Times New Roman" pitchFamily="18" charset="0"/>
              </a:rPr>
              <a:t>развивалась </a:t>
            </a:r>
            <a:r>
              <a:rPr lang="ru-RU" dirty="0">
                <a:solidFill>
                  <a:schemeClr val="tx1"/>
                </a:solidFill>
                <a:latin typeface="Times New Roman" pitchFamily="18" charset="0"/>
                <a:cs typeface="Times New Roman" pitchFamily="18" charset="0"/>
              </a:rPr>
              <a:t>быстрыми темпами, что привело к относительному </a:t>
            </a:r>
            <a:r>
              <a:rPr lang="ru-RU" dirty="0" smtClean="0">
                <a:solidFill>
                  <a:schemeClr val="tx1"/>
                </a:solidFill>
                <a:latin typeface="Times New Roman" pitchFamily="18" charset="0"/>
                <a:cs typeface="Times New Roman" pitchFamily="18" charset="0"/>
              </a:rPr>
              <a:t>росту </a:t>
            </a:r>
            <a:r>
              <a:rPr lang="ru-RU" dirty="0">
                <a:solidFill>
                  <a:schemeClr val="tx1"/>
                </a:solidFill>
                <a:latin typeface="Times New Roman" pitchFamily="18" charset="0"/>
                <a:cs typeface="Times New Roman" pitchFamily="18" charset="0"/>
              </a:rPr>
              <a:t>цен на американские товары по сравнению с ценами на </a:t>
            </a:r>
            <a:r>
              <a:rPr lang="ru-RU" dirty="0" smtClean="0">
                <a:solidFill>
                  <a:schemeClr val="tx1"/>
                </a:solidFill>
                <a:latin typeface="Times New Roman" pitchFamily="18" charset="0"/>
                <a:cs typeface="Times New Roman" pitchFamily="18" charset="0"/>
              </a:rPr>
              <a:t>товары </a:t>
            </a:r>
            <a:r>
              <a:rPr lang="ru-RU" dirty="0">
                <a:solidFill>
                  <a:schemeClr val="tx1"/>
                </a:solidFill>
                <a:latin typeface="Times New Roman" pitchFamily="18" charset="0"/>
                <a:cs typeface="Times New Roman" pitchFamily="18" charset="0"/>
              </a:rPr>
              <a:t>торговых партнеров, в результате чего, импорт стал расти быстрее, чем экспорт. После 1972 года произошло снижение курса доллара относительно большинства основных валют. Следовательно, американские товары стали относительно </a:t>
            </a:r>
            <a:r>
              <a:rPr lang="ru-RU" dirty="0" smtClean="0">
                <a:solidFill>
                  <a:schemeClr val="tx1"/>
                </a:solidFill>
                <a:latin typeface="Times New Roman" pitchFamily="18" charset="0"/>
                <a:cs typeface="Times New Roman" pitchFamily="18" charset="0"/>
              </a:rPr>
              <a:t>дешевле</a:t>
            </a:r>
            <a:r>
              <a:rPr lang="ru-RU" dirty="0">
                <a:solidFill>
                  <a:schemeClr val="tx1"/>
                </a:solidFill>
                <a:latin typeface="Times New Roman" pitchFamily="18" charset="0"/>
                <a:cs typeface="Times New Roman" pitchFamily="18" charset="0"/>
              </a:rPr>
              <a:t>, рост импорта замедлился, зато существенно </a:t>
            </a:r>
            <a:r>
              <a:rPr lang="ru-RU" dirty="0" smtClean="0">
                <a:solidFill>
                  <a:schemeClr val="tx1"/>
                </a:solidFill>
                <a:latin typeface="Times New Roman" pitchFamily="18" charset="0"/>
                <a:cs typeface="Times New Roman" pitchFamily="18" charset="0"/>
              </a:rPr>
              <a:t>увеличился </a:t>
            </a:r>
            <a:r>
              <a:rPr lang="ru-RU" dirty="0">
                <a:solidFill>
                  <a:schemeClr val="tx1"/>
                </a:solidFill>
                <a:latin typeface="Times New Roman" pitchFamily="18" charset="0"/>
                <a:cs typeface="Times New Roman" pitchFamily="18" charset="0"/>
              </a:rPr>
              <a:t>экспорт. В 70-е годы — это был период, когда американская экономика являлась наиболее открытой для мирового </a:t>
            </a:r>
            <a:r>
              <a:rPr lang="ru-RU" dirty="0" smtClean="0">
                <a:solidFill>
                  <a:schemeClr val="tx1"/>
                </a:solidFill>
                <a:latin typeface="Times New Roman" pitchFamily="18" charset="0"/>
                <a:cs typeface="Times New Roman" pitchFamily="18" charset="0"/>
              </a:rPr>
              <a:t>рынка</a:t>
            </a:r>
            <a:r>
              <a:rPr lang="ru-RU" dirty="0">
                <a:solidFill>
                  <a:schemeClr val="tx1"/>
                </a:solidFill>
                <a:latin typeface="Times New Roman" pitchFamily="18" charset="0"/>
                <a:cs typeface="Times New Roman" pitchFamily="18" charset="0"/>
              </a:rPr>
              <a:t>, — происходил быстрый рост как импорта, так и экспорта.</a:t>
            </a:r>
          </a:p>
          <a:p>
            <a:pPr marL="0" indent="0" algn="just">
              <a:buNone/>
            </a:pPr>
            <a:r>
              <a:rPr lang="ru-RU" dirty="0" smtClean="0">
                <a:solidFill>
                  <a:schemeClr val="tx1"/>
                </a:solidFill>
                <a:latin typeface="Times New Roman" pitchFamily="18" charset="0"/>
                <a:cs typeface="Times New Roman" pitchFamily="18" charset="0"/>
              </a:rPr>
              <a:t>	Но </a:t>
            </a:r>
            <a:r>
              <a:rPr lang="ru-RU" dirty="0">
                <a:solidFill>
                  <a:schemeClr val="tx1"/>
                </a:solidFill>
                <a:latin typeface="Times New Roman" pitchFamily="18" charset="0"/>
                <a:cs typeface="Times New Roman" pitchFamily="18" charset="0"/>
              </a:rPr>
              <a:t>в начале 80-х происходит резкое падение активного торгового баланса США. С1980 по 1985 годы стоимость </a:t>
            </a:r>
            <a:r>
              <a:rPr lang="ru-RU" dirty="0" smtClean="0">
                <a:solidFill>
                  <a:schemeClr val="tx1"/>
                </a:solidFill>
                <a:latin typeface="Times New Roman" pitchFamily="18" charset="0"/>
                <a:cs typeface="Times New Roman" pitchFamily="18" charset="0"/>
              </a:rPr>
              <a:t>доллара </a:t>
            </a:r>
            <a:r>
              <a:rPr lang="ru-RU" dirty="0">
                <a:solidFill>
                  <a:schemeClr val="tx1"/>
                </a:solidFill>
                <a:latin typeface="Times New Roman" pitchFamily="18" charset="0"/>
                <a:cs typeface="Times New Roman" pitchFamily="18" charset="0"/>
              </a:rPr>
              <a:t>быстро росла, так что импортная продукция в США </a:t>
            </a:r>
            <a:r>
              <a:rPr lang="ru-RU" dirty="0" smtClean="0">
                <a:solidFill>
                  <a:schemeClr val="tx1"/>
                </a:solidFill>
                <a:latin typeface="Times New Roman" pitchFamily="18" charset="0"/>
                <a:cs typeface="Times New Roman" pitchFamily="18" charset="0"/>
              </a:rPr>
              <a:t>становилась </a:t>
            </a:r>
            <a:r>
              <a:rPr lang="ru-RU" dirty="0">
                <a:solidFill>
                  <a:schemeClr val="tx1"/>
                </a:solidFill>
                <a:latin typeface="Times New Roman" pitchFamily="18" charset="0"/>
                <a:cs typeface="Times New Roman" pitchFamily="18" charset="0"/>
              </a:rPr>
              <a:t>все более конкурентоспособной. А так как экономики других стран развивались не столь быстро, то объемы </a:t>
            </a:r>
            <a:r>
              <a:rPr lang="ru-RU" dirty="0" smtClean="0">
                <a:solidFill>
                  <a:schemeClr val="tx1"/>
                </a:solidFill>
                <a:latin typeface="Times New Roman" pitchFamily="18" charset="0"/>
                <a:cs typeface="Times New Roman" pitchFamily="18" charset="0"/>
              </a:rPr>
              <a:t>экспорта </a:t>
            </a:r>
            <a:r>
              <a:rPr lang="ru-RU" dirty="0">
                <a:solidFill>
                  <a:schemeClr val="tx1"/>
                </a:solidFill>
                <a:latin typeface="Times New Roman" pitchFamily="18" charset="0"/>
                <a:cs typeface="Times New Roman" pitchFamily="18" charset="0"/>
              </a:rPr>
              <a:t>постепенно снижались. Это вызвало резкую смену ситуации и значительный дефицит чистого экспорта.</a:t>
            </a:r>
          </a:p>
          <a:p>
            <a:pPr marL="0" indent="0" algn="just">
              <a:buNone/>
            </a:pPr>
            <a:r>
              <a:rPr lang="ru-RU" dirty="0" smtClean="0">
                <a:solidFill>
                  <a:schemeClr val="tx1"/>
                </a:solidFill>
                <a:latin typeface="Times New Roman" pitchFamily="18" charset="0"/>
                <a:cs typeface="Times New Roman" pitchFamily="18" charset="0"/>
              </a:rPr>
              <a:t>	После </a:t>
            </a:r>
            <a:r>
              <a:rPr lang="ru-RU" dirty="0">
                <a:solidFill>
                  <a:schemeClr val="tx1"/>
                </a:solidFill>
                <a:latin typeface="Times New Roman" pitchFamily="18" charset="0"/>
                <a:cs typeface="Times New Roman" pitchFamily="18" charset="0"/>
              </a:rPr>
              <a:t>1985 года объемы экспорта начали расти. Обменный курс доллара упал, экономика США развивалась уже не так </a:t>
            </a:r>
            <a:r>
              <a:rPr lang="ru-RU" dirty="0" smtClean="0">
                <a:solidFill>
                  <a:schemeClr val="tx1"/>
                </a:solidFill>
                <a:latin typeface="Times New Roman" pitchFamily="18" charset="0"/>
                <a:cs typeface="Times New Roman" pitchFamily="18" charset="0"/>
              </a:rPr>
              <a:t>быстро</a:t>
            </a:r>
            <a:r>
              <a:rPr lang="ru-RU" dirty="0">
                <a:solidFill>
                  <a:schemeClr val="tx1"/>
                </a:solidFill>
                <a:latin typeface="Times New Roman" pitchFamily="18" charset="0"/>
                <a:cs typeface="Times New Roman" pitchFamily="18" charset="0"/>
              </a:rPr>
              <a:t>, а многие страны успели оправиться от всемирного спада и долгового кризиса начала 80-х. В 1996 голу дефицит чистого экспорта в США был в два раза меньше своего пикового </a:t>
            </a:r>
            <a:r>
              <a:rPr lang="ru-RU" dirty="0" smtClean="0">
                <a:solidFill>
                  <a:schemeClr val="tx1"/>
                </a:solidFill>
                <a:latin typeface="Times New Roman" pitchFamily="18" charset="0"/>
                <a:cs typeface="Times New Roman" pitchFamily="18" charset="0"/>
              </a:rPr>
              <a:t>значения </a:t>
            </a:r>
            <a:r>
              <a:rPr lang="ru-RU" dirty="0">
                <a:solidFill>
                  <a:schemeClr val="tx1"/>
                </a:solidFill>
                <a:latin typeface="Times New Roman" pitchFamily="18" charset="0"/>
                <a:cs typeface="Times New Roman" pitchFamily="18" charset="0"/>
              </a:rPr>
              <a:t>в 1986 году.</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620688"/>
            <a:ext cx="7848872" cy="5904656"/>
          </a:xfrm>
        </p:spPr>
        <p:txBody>
          <a:bodyPr>
            <a:normAutofit/>
          </a:bodyPr>
          <a:lstStyle/>
          <a:p>
            <a:pPr marL="0" indent="0" algn="ctr">
              <a:buNone/>
            </a:pPr>
            <a:r>
              <a:rPr lang="ru-RU" sz="2400" b="1" dirty="0">
                <a:solidFill>
                  <a:schemeClr val="tx1"/>
                </a:solidFill>
                <a:latin typeface="Times New Roman" pitchFamily="18" charset="0"/>
                <a:cs typeface="Times New Roman" pitchFamily="18" charset="0"/>
              </a:rPr>
              <a:t>ВЛИЯНИЕ ВНЕШНЕЙ ТОРГОВЛИ НА ВВП В КРАТКОСРОЧНОМ ПЕРИОДЕ</a:t>
            </a:r>
            <a:endParaRPr lang="ru-RU" b="1" dirty="0">
              <a:solidFill>
                <a:schemeClr val="tx1"/>
              </a:solidFill>
              <a:latin typeface="Times New Roman" pitchFamily="18" charset="0"/>
              <a:cs typeface="Times New Roman" pitchFamily="18" charset="0"/>
            </a:endParaRPr>
          </a:p>
          <a:p>
            <a:pPr marL="0" indent="0" algn="just">
              <a:buNone/>
            </a:pPr>
            <a:r>
              <a:rPr lang="ru-RU" dirty="0" smtClean="0">
                <a:solidFill>
                  <a:schemeClr val="tx1"/>
                </a:solidFill>
                <a:latin typeface="Times New Roman" pitchFamily="18" charset="0"/>
                <a:cs typeface="Times New Roman" pitchFamily="18" charset="0"/>
              </a:rPr>
              <a:t>	</a:t>
            </a:r>
          </a:p>
          <a:p>
            <a:pPr marL="0" indent="457200" algn="just">
              <a:buNone/>
            </a:pPr>
            <a:r>
              <a:rPr lang="ru-RU" dirty="0" smtClean="0">
                <a:solidFill>
                  <a:schemeClr val="tx1"/>
                </a:solidFill>
                <a:latin typeface="Times New Roman" pitchFamily="18" charset="0"/>
                <a:cs typeface="Times New Roman" pitchFamily="18" charset="0"/>
              </a:rPr>
              <a:t>Как </a:t>
            </a:r>
            <a:r>
              <a:rPr lang="ru-RU" dirty="0">
                <a:solidFill>
                  <a:schemeClr val="tx1"/>
                </a:solidFill>
                <a:latin typeface="Times New Roman" pitchFamily="18" charset="0"/>
                <a:cs typeface="Times New Roman" pitchFamily="18" charset="0"/>
              </a:rPr>
              <a:t>изменения во внешней торговле страны влияют на ВВП и занятость? Мы впервые анализируем этот вопрос в контексте краткосрочной модели определения выпуска и модели </a:t>
            </a:r>
            <a:r>
              <a:rPr lang="ru-RU" dirty="0" smtClean="0">
                <a:solidFill>
                  <a:schemeClr val="tx1"/>
                </a:solidFill>
                <a:latin typeface="Times New Roman" pitchFamily="18" charset="0"/>
                <a:cs typeface="Times New Roman" pitchFamily="18" charset="0"/>
              </a:rPr>
              <a:t>мультипликатора. </a:t>
            </a:r>
            <a:r>
              <a:rPr lang="ru-RU" dirty="0">
                <a:solidFill>
                  <a:schemeClr val="tx1"/>
                </a:solidFill>
                <a:latin typeface="Times New Roman" pitchFamily="18" charset="0"/>
                <a:cs typeface="Times New Roman" pitchFamily="18" charset="0"/>
              </a:rPr>
              <a:t>Модель </a:t>
            </a:r>
            <a:r>
              <a:rPr lang="ru-RU" dirty="0" smtClean="0">
                <a:solidFill>
                  <a:schemeClr val="tx1"/>
                </a:solidFill>
                <a:latin typeface="Times New Roman" pitchFamily="18" charset="0"/>
                <a:cs typeface="Times New Roman" pitchFamily="18" charset="0"/>
              </a:rPr>
              <a:t>мультипликатора </a:t>
            </a:r>
            <a:r>
              <a:rPr lang="ru-RU" dirty="0">
                <a:solidFill>
                  <a:schemeClr val="tx1"/>
                </a:solidFill>
                <a:latin typeface="Times New Roman" pitchFamily="18" charset="0"/>
                <a:cs typeface="Times New Roman" pitchFamily="18" charset="0"/>
              </a:rPr>
              <a:t>позволяет нам понять, как при наличии </a:t>
            </a:r>
            <a:r>
              <a:rPr lang="ru-RU" dirty="0" smtClean="0">
                <a:solidFill>
                  <a:schemeClr val="tx1"/>
                </a:solidFill>
                <a:latin typeface="Times New Roman" pitchFamily="18" charset="0"/>
                <a:cs typeface="Times New Roman" pitchFamily="18" charset="0"/>
              </a:rPr>
              <a:t>неиспользуемых </a:t>
            </a:r>
            <a:r>
              <a:rPr lang="ru-RU" dirty="0">
                <a:solidFill>
                  <a:schemeClr val="tx1"/>
                </a:solidFill>
                <a:latin typeface="Times New Roman" pitchFamily="18" charset="0"/>
                <a:cs typeface="Times New Roman" pitchFamily="18" charset="0"/>
              </a:rPr>
              <a:t>ресурсов изменения во внешней торговле могут повли­ять на совокупный спрос, выпуск и занятость в краткосрочном периоде. </a:t>
            </a:r>
            <a:endParaRPr lang="ru-RU" dirty="0" smtClean="0">
              <a:solidFill>
                <a:schemeClr val="tx1"/>
              </a:solidFill>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Имеется </a:t>
            </a:r>
            <a:r>
              <a:rPr lang="ru-RU" dirty="0">
                <a:solidFill>
                  <a:schemeClr val="tx1"/>
                </a:solidFill>
                <a:latin typeface="Times New Roman" pitchFamily="18" charset="0"/>
                <a:cs typeface="Times New Roman" pitchFamily="18" charset="0"/>
              </a:rPr>
              <a:t>два новых основных подхода к анализу, с учетом внешней торговли: во-первых, у нас появляется четвертый элемент совокупных расходов, равный чистому экспорту, </a:t>
            </a:r>
            <a:r>
              <a:rPr lang="ru-RU" dirty="0" smtClean="0">
                <a:solidFill>
                  <a:schemeClr val="tx1"/>
                </a:solidFill>
                <a:latin typeface="Times New Roman" pitchFamily="18" charset="0"/>
                <a:cs typeface="Times New Roman" pitchFamily="18" charset="0"/>
              </a:rPr>
              <a:t>который </a:t>
            </a:r>
            <a:r>
              <a:rPr lang="ru-RU" dirty="0">
                <a:solidFill>
                  <a:schemeClr val="tx1"/>
                </a:solidFill>
                <a:latin typeface="Times New Roman" pitchFamily="18" charset="0"/>
                <a:cs typeface="Times New Roman" pitchFamily="18" charset="0"/>
              </a:rPr>
              <a:t>прибавляется к вычисленному ранее совокупному спро­су; во-вторых, в открытой экономике значения </a:t>
            </a:r>
            <a:r>
              <a:rPr lang="ru-RU" dirty="0" smtClean="0">
                <a:solidFill>
                  <a:schemeClr val="tx1"/>
                </a:solidFill>
                <a:latin typeface="Times New Roman" pitchFamily="18" charset="0"/>
                <a:cs typeface="Times New Roman" pitchFamily="18" charset="0"/>
              </a:rPr>
              <a:t>мультипликатора </a:t>
            </a:r>
            <a:r>
              <a:rPr lang="ru-RU" dirty="0">
                <a:solidFill>
                  <a:schemeClr val="tx1"/>
                </a:solidFill>
                <a:latin typeface="Times New Roman" pitchFamily="18" charset="0"/>
                <a:cs typeface="Times New Roman" pitchFamily="18" charset="0"/>
              </a:rPr>
              <a:t>частных инвестиций и государственных расходов отлич­ны от показателей в закрытой экономике, поскольку часть из них идет на оплату импортных товаров и услуг.</a:t>
            </a:r>
          </a:p>
          <a:p>
            <a:pPr marL="0" indent="0" algn="just">
              <a:buNone/>
            </a:pPr>
            <a:r>
              <a:rPr lang="ru-RU" sz="2400" dirty="0" smtClean="0">
                <a:solidFill>
                  <a:schemeClr val="tx1"/>
                </a:solidFill>
              </a:rPr>
              <a:t>	</a:t>
            </a: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21829" y="332656"/>
            <a:ext cx="7742659" cy="6336704"/>
          </a:xfrm>
        </p:spPr>
        <p:txBody>
          <a:bodyPr>
            <a:normAutofit fontScale="92500" lnSpcReduction="10000"/>
          </a:bodyPr>
          <a:lstStyle/>
          <a:p>
            <a:pPr marL="0" indent="457200" algn="just">
              <a:buNone/>
            </a:pPr>
            <a:r>
              <a:rPr lang="ru-RU" sz="1900" dirty="0">
                <a:solidFill>
                  <a:schemeClr val="tx1"/>
                </a:solidFill>
                <a:latin typeface="Times New Roman" pitchFamily="18" charset="0"/>
                <a:cs typeface="Times New Roman" pitchFamily="18" charset="0"/>
              </a:rPr>
              <a:t>В табл. 1 показано, как чистый экспорт влияет на объем производства. Начало этой таблицы содержит те же компо­ненты, что и для закрытой экономики. Совокупный внутренний спрос, столбец (2), состоит из потребления, инвестиций и го­сударственных закупок. В столбце (3) приводится объем экспорта товаров и услуг. Как было описано выше, он зависит от уровня доходов, выпуска зарубежных стран, от валютного курса и соотношения цен; все они используются в нашем анализе как заранее известные и неизменные. Предполагается, что экспорт будет находиться на постоянном уровне и равняться 250 млрд. долл. иностранных расходов, потраченных на приобретение американских товаров и услуг</a:t>
            </a:r>
            <a:r>
              <a:rPr lang="ru-RU" sz="1900" dirty="0" smtClean="0">
                <a:solidFill>
                  <a:schemeClr val="tx1"/>
                </a:solidFill>
                <a:latin typeface="Times New Roman" pitchFamily="18" charset="0"/>
                <a:cs typeface="Times New Roman" pitchFamily="18" charset="0"/>
              </a:rPr>
              <a:t>.</a:t>
            </a:r>
          </a:p>
          <a:p>
            <a:pPr marL="0" indent="457200" algn="just">
              <a:buNone/>
            </a:pPr>
            <a:endParaRPr lang="ru-RU" sz="1900" dirty="0">
              <a:solidFill>
                <a:schemeClr val="tx1"/>
              </a:solidFill>
              <a:latin typeface="Times New Roman" pitchFamily="18" charset="0"/>
              <a:cs typeface="Times New Roman" pitchFamily="18" charset="0"/>
            </a:endParaRPr>
          </a:p>
          <a:p>
            <a:pPr marL="0" indent="457200" algn="just">
              <a:buNone/>
            </a:pPr>
            <a:endParaRPr lang="ru-RU" sz="1900" dirty="0" smtClean="0">
              <a:solidFill>
                <a:schemeClr val="tx1"/>
              </a:solidFill>
              <a:latin typeface="Times New Roman" pitchFamily="18" charset="0"/>
              <a:cs typeface="Times New Roman" pitchFamily="18" charset="0"/>
            </a:endParaRPr>
          </a:p>
          <a:p>
            <a:pPr marL="0" indent="457200" algn="just">
              <a:buNone/>
            </a:pPr>
            <a:endParaRPr lang="ru-RU" sz="1900" dirty="0">
              <a:solidFill>
                <a:schemeClr val="tx1"/>
              </a:solidFill>
              <a:latin typeface="Times New Roman" pitchFamily="18" charset="0"/>
              <a:cs typeface="Times New Roman" pitchFamily="18" charset="0"/>
            </a:endParaRPr>
          </a:p>
          <a:p>
            <a:pPr marL="0" indent="457200" algn="just">
              <a:buNone/>
            </a:pPr>
            <a:endParaRPr lang="ru-RU" sz="1900" dirty="0" smtClean="0">
              <a:solidFill>
                <a:schemeClr val="tx1"/>
              </a:solidFill>
              <a:latin typeface="Times New Roman" pitchFamily="18" charset="0"/>
              <a:cs typeface="Times New Roman" pitchFamily="18" charset="0"/>
            </a:endParaRPr>
          </a:p>
          <a:p>
            <a:pPr marL="0" indent="457200" algn="just">
              <a:buNone/>
            </a:pPr>
            <a:endParaRPr lang="ru-RU" sz="1900" dirty="0">
              <a:solidFill>
                <a:schemeClr val="tx1"/>
              </a:solidFill>
              <a:latin typeface="Times New Roman" pitchFamily="18" charset="0"/>
              <a:cs typeface="Times New Roman" pitchFamily="18" charset="0"/>
            </a:endParaRPr>
          </a:p>
          <a:p>
            <a:pPr marL="0" indent="457200" algn="just">
              <a:buNone/>
            </a:pPr>
            <a:endParaRPr lang="ru-RU" sz="1900" dirty="0" smtClean="0">
              <a:solidFill>
                <a:schemeClr val="tx1"/>
              </a:solidFill>
              <a:latin typeface="Times New Roman" pitchFamily="18" charset="0"/>
              <a:cs typeface="Times New Roman" pitchFamily="18" charset="0"/>
            </a:endParaRPr>
          </a:p>
          <a:p>
            <a:pPr marL="0" indent="457200" algn="just">
              <a:buNone/>
            </a:pPr>
            <a:endParaRPr lang="ru-RU" sz="1900" dirty="0">
              <a:solidFill>
                <a:schemeClr val="tx1"/>
              </a:solidFill>
              <a:latin typeface="Times New Roman" pitchFamily="18" charset="0"/>
              <a:cs typeface="Times New Roman" pitchFamily="18" charset="0"/>
            </a:endParaRPr>
          </a:p>
          <a:p>
            <a:pPr marL="0" indent="457200" algn="just">
              <a:buNone/>
            </a:pPr>
            <a:endParaRPr lang="ru-RU" sz="1900" dirty="0" smtClean="0">
              <a:solidFill>
                <a:schemeClr val="tx1"/>
              </a:solidFill>
              <a:latin typeface="Times New Roman" pitchFamily="18" charset="0"/>
              <a:cs typeface="Times New Roman" pitchFamily="18" charset="0"/>
            </a:endParaRPr>
          </a:p>
          <a:p>
            <a:pPr marL="0" indent="457200" algn="ctr">
              <a:buNone/>
            </a:pPr>
            <a:endParaRPr lang="ru-RU" sz="1900" dirty="0">
              <a:solidFill>
                <a:schemeClr val="tx1"/>
              </a:solidFill>
              <a:latin typeface="Times New Roman" pitchFamily="18" charset="0"/>
              <a:cs typeface="Times New Roman" pitchFamily="18" charset="0"/>
            </a:endParaRPr>
          </a:p>
          <a:p>
            <a:pPr marL="0" indent="457200" algn="ctr">
              <a:buNone/>
            </a:pPr>
            <a:r>
              <a:rPr lang="ru-RU" sz="1900" dirty="0" smtClean="0">
                <a:solidFill>
                  <a:schemeClr val="tx1"/>
                </a:solidFill>
                <a:latin typeface="Times New Roman" pitchFamily="18" charset="0"/>
                <a:cs typeface="Times New Roman" pitchFamily="18" charset="0"/>
              </a:rPr>
              <a:t>Табл.1. Чистый экспорт и совокупный спрос.</a:t>
            </a:r>
            <a:endParaRPr lang="ru-RU" sz="1900" dirty="0">
              <a:solidFill>
                <a:schemeClr val="tx1"/>
              </a:solidFill>
              <a:latin typeface="Times New Roman" pitchFamily="18" charset="0"/>
              <a:cs typeface="Times New Roman" pitchFamily="18" charset="0"/>
            </a:endParaRPr>
          </a:p>
          <a:p>
            <a:pPr marL="0" indent="0">
              <a:buNone/>
            </a:pP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3138929054"/>
              </p:ext>
            </p:extLst>
          </p:nvPr>
        </p:nvGraphicFramePr>
        <p:xfrm>
          <a:off x="467545" y="3068960"/>
          <a:ext cx="8568951" cy="2927835"/>
        </p:xfrm>
        <a:graphic>
          <a:graphicData uri="http://schemas.openxmlformats.org/drawingml/2006/table">
            <a:tbl>
              <a:tblPr/>
              <a:tblGrid>
                <a:gridCol w="1082260"/>
                <a:gridCol w="1298712"/>
                <a:gridCol w="611159"/>
                <a:gridCol w="611159"/>
                <a:gridCol w="1018597"/>
                <a:gridCol w="1336908"/>
                <a:gridCol w="2610156"/>
              </a:tblGrid>
              <a:tr h="313822">
                <a:tc gridSpan="7">
                  <a:txBody>
                    <a:bodyPr/>
                    <a:lstStyle/>
                    <a:p>
                      <a:pPr algn="ctr" fontAlgn="b"/>
                      <a:r>
                        <a:rPr lang="ru-RU" sz="2000" b="0" i="0" u="none" strike="noStrike" dirty="0">
                          <a:solidFill>
                            <a:srgbClr val="000000"/>
                          </a:solidFill>
                          <a:effectLst/>
                          <a:latin typeface="Calibri"/>
                        </a:rPr>
                        <a:t>Определение выпуска с учётом внешней торговли(млрд. долл.)</a:t>
                      </a:r>
                    </a:p>
                  </a:txBody>
                  <a:tcPr marL="7452" marR="7452" marT="745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815698">
                <a:tc>
                  <a:txBody>
                    <a:bodyPr/>
                    <a:lstStyle/>
                    <a:p>
                      <a:pPr algn="ctr" fontAlgn="ctr"/>
                      <a:r>
                        <a:rPr lang="ru-RU" sz="1400" b="0" i="0" u="none" strike="noStrike" dirty="0">
                          <a:solidFill>
                            <a:srgbClr val="000000"/>
                          </a:solidFill>
                          <a:effectLst/>
                          <a:latin typeface="Calibri"/>
                        </a:rPr>
                        <a:t>Начальный уровень ВВП</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Внутренний спрос (С+</a:t>
                      </a:r>
                      <a:r>
                        <a:rPr lang="en-US" sz="1400" b="0" i="0" u="none" strike="noStrike" dirty="0">
                          <a:solidFill>
                            <a:srgbClr val="000000"/>
                          </a:solidFill>
                          <a:effectLst/>
                          <a:latin typeface="Calibri"/>
                        </a:rPr>
                        <a:t>I+G)</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Экспорт (</a:t>
                      </a:r>
                      <a:r>
                        <a:rPr lang="en-US" sz="1400" b="0" i="0" u="none" strike="noStrike" dirty="0">
                          <a:solidFill>
                            <a:srgbClr val="000000"/>
                          </a:solidFill>
                          <a:effectLst/>
                          <a:latin typeface="Calibri"/>
                        </a:rPr>
                        <a:t>Ex)</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Импорт (</a:t>
                      </a:r>
                      <a:r>
                        <a:rPr lang="en-US" sz="1400" b="0" i="0" u="none" strike="noStrike" dirty="0" err="1">
                          <a:solidFill>
                            <a:srgbClr val="000000"/>
                          </a:solidFill>
                          <a:effectLst/>
                          <a:latin typeface="Calibri"/>
                        </a:rPr>
                        <a:t>Im</a:t>
                      </a:r>
                      <a:r>
                        <a:rPr lang="en-US" sz="1400" b="0" i="0" u="none" strike="noStrike" dirty="0">
                          <a:solidFill>
                            <a:srgbClr val="000000"/>
                          </a:solidFill>
                          <a:effectLst/>
                          <a:latin typeface="Calibri"/>
                        </a:rPr>
                        <a:t>)</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Чистый экспорт (</a:t>
                      </a:r>
                      <a:r>
                        <a:rPr lang="en-US" sz="1400" b="0" i="0" u="none" strike="noStrike" dirty="0">
                          <a:solidFill>
                            <a:srgbClr val="000000"/>
                          </a:solidFill>
                          <a:effectLst/>
                          <a:latin typeface="Calibri"/>
                        </a:rPr>
                        <a:t>X=Ex-</a:t>
                      </a:r>
                      <a:r>
                        <a:rPr lang="en-US" sz="1400" b="0" i="0" u="none" strike="noStrike" dirty="0" err="1">
                          <a:solidFill>
                            <a:srgbClr val="000000"/>
                          </a:solidFill>
                          <a:effectLst/>
                          <a:latin typeface="Calibri"/>
                        </a:rPr>
                        <a:t>Im</a:t>
                      </a:r>
                      <a:r>
                        <a:rPr lang="en-US" sz="1400" b="0" i="0" u="none" strike="noStrike" dirty="0">
                          <a:solidFill>
                            <a:srgbClr val="000000"/>
                          </a:solidFill>
                          <a:effectLst/>
                          <a:latin typeface="Calibri"/>
                        </a:rPr>
                        <a:t>)</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Совокупные расходы (С+</a:t>
                      </a:r>
                      <a:r>
                        <a:rPr lang="en-US" sz="1400" b="0" i="0" u="none" strike="noStrike" dirty="0">
                          <a:solidFill>
                            <a:srgbClr val="000000"/>
                          </a:solidFill>
                          <a:effectLst/>
                          <a:latin typeface="Calibri"/>
                        </a:rPr>
                        <a:t>I+G+</a:t>
                      </a:r>
                      <a:r>
                        <a:rPr lang="ru-RU" sz="1400" b="0" i="0" u="none" strike="noStrike" dirty="0">
                          <a:solidFill>
                            <a:srgbClr val="000000"/>
                          </a:solidFill>
                          <a:effectLst/>
                          <a:latin typeface="Calibri"/>
                        </a:rPr>
                        <a:t>Х)</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Тенденции экономического развития</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dirty="0">
                          <a:solidFill>
                            <a:srgbClr val="000000"/>
                          </a:solidFill>
                          <a:effectLst/>
                          <a:latin typeface="Calibri"/>
                        </a:rPr>
                        <a:t>(1)</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(4)</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(5)</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(6)</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(7)</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4100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4000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410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-160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3840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Снижение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3800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-130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3670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Снижение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3500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3600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3500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Равновесие</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3200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3400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320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-70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3330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Рост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645">
                <a:tc>
                  <a:txBody>
                    <a:bodyPr/>
                    <a:lstStyle/>
                    <a:p>
                      <a:pPr algn="ctr" fontAlgn="ctr"/>
                      <a:r>
                        <a:rPr lang="ru-RU" sz="1400" b="0" i="0" u="none" strike="noStrike">
                          <a:solidFill>
                            <a:srgbClr val="000000"/>
                          </a:solidFill>
                          <a:effectLst/>
                          <a:latin typeface="Calibri"/>
                        </a:rPr>
                        <a:t>2900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3200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280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-40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3160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Рост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65327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476672"/>
            <a:ext cx="7848872" cy="6120680"/>
          </a:xfrm>
        </p:spPr>
        <p:txBody>
          <a:bodyPr>
            <a:normAutofit fontScale="70000" lnSpcReduction="20000"/>
          </a:bodyPr>
          <a:lstStyle/>
          <a:p>
            <a:pPr marL="0" indent="0" algn="just">
              <a:buNone/>
            </a:pPr>
            <a:r>
              <a:rPr lang="en-US" sz="2600" dirty="0" smtClean="0">
                <a:latin typeface="Times New Roman" pitchFamily="18" charset="0"/>
                <a:cs typeface="Times New Roman" pitchFamily="18" charset="0"/>
              </a:rPr>
              <a:t>	</a:t>
            </a:r>
            <a:r>
              <a:rPr lang="ru-RU" sz="2600" dirty="0" smtClean="0">
                <a:solidFill>
                  <a:schemeClr val="tx1"/>
                </a:solidFill>
                <a:latin typeface="Times New Roman" pitchFamily="18" charset="0"/>
                <a:cs typeface="Times New Roman" pitchFamily="18" charset="0"/>
              </a:rPr>
              <a:t>Более </a:t>
            </a:r>
            <a:r>
              <a:rPr lang="ru-RU" sz="2600" dirty="0">
                <a:solidFill>
                  <a:schemeClr val="tx1"/>
                </a:solidFill>
                <a:latin typeface="Times New Roman" pitchFamily="18" charset="0"/>
                <a:cs typeface="Times New Roman" pitchFamily="18" charset="0"/>
              </a:rPr>
              <a:t>интересным новым элементом является импорт, столбец (4). Импорт, как и экспорт, зависит от таких экзоген­ных переменных, как цены и обменный курс. Но еще импорт зависит от внутренних доходов и выпуска, которые изменяют­ся в соответствии с условиями нашей модели и отображены в соответствующих колонках табл. </a:t>
            </a:r>
            <a:r>
              <a:rPr lang="ru-RU" sz="2600" dirty="0" smtClean="0">
                <a:solidFill>
                  <a:schemeClr val="tx1"/>
                </a:solidFill>
                <a:latin typeface="Times New Roman" pitchFamily="18" charset="0"/>
                <a:cs typeface="Times New Roman" pitchFamily="18" charset="0"/>
              </a:rPr>
              <a:t>1</a:t>
            </a:r>
            <a:r>
              <a:rPr lang="ru-RU" sz="2600" dirty="0">
                <a:solidFill>
                  <a:schemeClr val="tx1"/>
                </a:solidFill>
                <a:latin typeface="Times New Roman" pitchFamily="18" charset="0"/>
                <a:cs typeface="Times New Roman" pitchFamily="18" charset="0"/>
              </a:rPr>
              <a:t>. Для простоты расчетов мы будем считать, что страна постоянно расходует на импорт 10% своего выпуска (совокупного спроса), так что величина в столбце (4) составляет одну десятую от величины в столбце (1).</a:t>
            </a:r>
          </a:p>
          <a:p>
            <a:pPr marL="0" indent="0" algn="just">
              <a:buNone/>
            </a:pPr>
            <a:r>
              <a:rPr lang="en-US" sz="2600" dirty="0" smtClean="0">
                <a:solidFill>
                  <a:schemeClr val="tx1"/>
                </a:solidFill>
                <a:latin typeface="Times New Roman" pitchFamily="18" charset="0"/>
                <a:cs typeface="Times New Roman" pitchFamily="18" charset="0"/>
              </a:rPr>
              <a:t>	</a:t>
            </a:r>
            <a:r>
              <a:rPr lang="ru-RU" sz="2600" dirty="0" smtClean="0">
                <a:solidFill>
                  <a:schemeClr val="tx1"/>
                </a:solidFill>
                <a:latin typeface="Times New Roman" pitchFamily="18" charset="0"/>
                <a:cs typeface="Times New Roman" pitchFamily="18" charset="0"/>
              </a:rPr>
              <a:t>Разность </a:t>
            </a:r>
            <a:r>
              <a:rPr lang="ru-RU" sz="2600" dirty="0">
                <a:solidFill>
                  <a:schemeClr val="tx1"/>
                </a:solidFill>
                <a:latin typeface="Times New Roman" pitchFamily="18" charset="0"/>
                <a:cs typeface="Times New Roman" pitchFamily="18" charset="0"/>
              </a:rPr>
              <a:t>данных в столбцах (5) и (4) дает чистый экспорт, столбец (5). Чистый экспорт принимает отрицательные зна­чения, когда импорт превышает экспорт, и положительные, когда экспорт превышает импорт. Чистый экспорт представ­ляет собой чистую прибавку к потоку расходов, которая осуще­ствляется за счет внешней торговли. Величина совокупных расходов (столбец (6)) равна сумме внутреннего спроса (столбец (2)) и чистого экспорта (столбец (5)). Открытая экономика достигает состояния равновесия при условии совпадения величины совокупных расходов, включающих как внутренние так и внешние расходы (столбец (6)), с объемом пропорции (столбец (1)). В нашем случае равновесие было достигнуто гак отрицательном чистом экспорте, значение 100 указывает на</a:t>
            </a:r>
            <a:r>
              <a:rPr lang="ru-RU" sz="2600" i="1" dirty="0">
                <a:solidFill>
                  <a:schemeClr val="tx1"/>
                </a:solidFill>
                <a:latin typeface="Times New Roman" pitchFamily="18" charset="0"/>
                <a:cs typeface="Times New Roman" pitchFamily="18" charset="0"/>
              </a:rPr>
              <a:t> </a:t>
            </a:r>
            <a:r>
              <a:rPr lang="ru-RU" sz="2600" dirty="0">
                <a:solidFill>
                  <a:schemeClr val="tx1"/>
                </a:solidFill>
                <a:latin typeface="Times New Roman" pitchFamily="18" charset="0"/>
                <a:cs typeface="Times New Roman" pitchFamily="18" charset="0"/>
              </a:rPr>
              <a:t>превышение импорта над экспортом на 100 млрд. долл. Обратите  внимание, что в точке равновесия внутренний спрос </a:t>
            </a:r>
            <a:r>
              <a:rPr lang="ru-RU" sz="2600" dirty="0" smtClean="0">
                <a:solidFill>
                  <a:schemeClr val="tx1"/>
                </a:solidFill>
                <a:latin typeface="Times New Roman" pitchFamily="18" charset="0"/>
                <a:cs typeface="Times New Roman" pitchFamily="18" charset="0"/>
              </a:rPr>
              <a:t>превышает </a:t>
            </a:r>
            <a:r>
              <a:rPr lang="ru-RU" sz="2600" dirty="0">
                <a:solidFill>
                  <a:schemeClr val="tx1"/>
                </a:solidFill>
                <a:latin typeface="Times New Roman" pitchFamily="18" charset="0"/>
                <a:cs typeface="Times New Roman" pitchFamily="18" charset="0"/>
              </a:rPr>
              <a:t>объем производства. (Можете ли вы объяснить, поче­му отсутствие равенства между объемом совокупных расходов и объемом выпуска  свидетельствует об отсутствии равновесия в экономике?)</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8" y="116632"/>
            <a:ext cx="7756507" cy="6624736"/>
          </a:xfrm>
        </p:spPr>
        <p:txBody>
          <a:bodyPr>
            <a:normAutofit lnSpcReduction="10000"/>
          </a:bodyPr>
          <a:lstStyle/>
          <a:p>
            <a:pPr marL="0" indent="0" algn="just">
              <a:buNone/>
            </a:pPr>
            <a:r>
              <a:rPr lang="en-US" sz="2000" dirty="0" smtClean="0"/>
              <a:t>	</a:t>
            </a:r>
            <a:r>
              <a:rPr lang="ru-RU" dirty="0" smtClean="0">
                <a:solidFill>
                  <a:schemeClr val="tx1"/>
                </a:solidFill>
                <a:latin typeface="Times New Roman" pitchFamily="18" charset="0"/>
                <a:cs typeface="Times New Roman" pitchFamily="18" charset="0"/>
              </a:rPr>
              <a:t>На рис. 2 </a:t>
            </a:r>
            <a:r>
              <a:rPr lang="ru-RU" dirty="0">
                <a:solidFill>
                  <a:schemeClr val="tx1"/>
                </a:solidFill>
                <a:latin typeface="Times New Roman" pitchFamily="18" charset="0"/>
                <a:cs typeface="Times New Roman" pitchFamily="18" charset="0"/>
              </a:rPr>
              <a:t>приводится графическое представление  равновесия в открытой экономике. </a:t>
            </a:r>
            <a:r>
              <a:rPr lang="ru-RU" dirty="0" smtClean="0">
                <a:solidFill>
                  <a:schemeClr val="tx1"/>
                </a:solidFill>
                <a:latin typeface="Times New Roman" pitchFamily="18" charset="0"/>
                <a:cs typeface="Times New Roman" pitchFamily="18" charset="0"/>
              </a:rPr>
              <a:t>К восходящей линии </a:t>
            </a:r>
            <a:r>
              <a:rPr lang="ru-RU" i="1" dirty="0">
                <a:solidFill>
                  <a:schemeClr val="tx1"/>
                </a:solidFill>
                <a:latin typeface="Times New Roman" pitchFamily="18" charset="0"/>
                <a:cs typeface="Times New Roman" pitchFamily="18" charset="0"/>
              </a:rPr>
              <a:t>С+ I+ </a:t>
            </a:r>
            <a:r>
              <a:rPr lang="en-US" i="1" dirty="0">
                <a:solidFill>
                  <a:schemeClr val="tx1"/>
                </a:solidFill>
                <a:latin typeface="Times New Roman" pitchFamily="18" charset="0"/>
                <a:cs typeface="Times New Roman" pitchFamily="18" charset="0"/>
              </a:rPr>
              <a:t>G</a:t>
            </a:r>
            <a:r>
              <a:rPr lang="ru-RU" i="1" dirty="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мы </a:t>
            </a:r>
            <a:r>
              <a:rPr lang="ru-RU" dirty="0">
                <a:solidFill>
                  <a:schemeClr val="tx1"/>
                </a:solidFill>
                <a:latin typeface="Times New Roman" pitchFamily="18" charset="0"/>
                <a:cs typeface="Times New Roman" pitchFamily="18" charset="0"/>
              </a:rPr>
              <a:t>должны прибавить величину чистого экспорта для каждого значения ВВП. В результате прибавления чистого экспорта, из столбца (5) табл. </a:t>
            </a:r>
            <a:r>
              <a:rPr lang="ru-RU" dirty="0" smtClean="0">
                <a:solidFill>
                  <a:schemeClr val="tx1"/>
                </a:solidFill>
                <a:latin typeface="Times New Roman" pitchFamily="18" charset="0"/>
                <a:cs typeface="Times New Roman" pitchFamily="18" charset="0"/>
              </a:rPr>
              <a:t>1</a:t>
            </a:r>
            <a:r>
              <a:rPr lang="ru-RU" dirty="0">
                <a:solidFill>
                  <a:schemeClr val="tx1"/>
                </a:solidFill>
                <a:latin typeface="Times New Roman" pitchFamily="18" charset="0"/>
                <a:cs typeface="Times New Roman" pitchFamily="18" charset="0"/>
              </a:rPr>
              <a:t>, получится линия совокупного спроса, или общих рас­ходов, расположенная на нашем рисунке чуть ниже. Эта линия проходит ниже, когда импорт и стране превосходит экспорт,  чистый экспорт имеет отрицательное значение. Когда чистый экспорт, или торсовый баланс, имеет положительное значение, величина выпуска будет больше внутреннего спроса и, </a:t>
            </a:r>
            <a:r>
              <a:rPr lang="ru-RU" dirty="0" smtClean="0">
                <a:solidFill>
                  <a:schemeClr val="tx1"/>
                </a:solidFill>
                <a:latin typeface="Times New Roman" pitchFamily="18" charset="0"/>
                <a:cs typeface="Times New Roman" pitchFamily="18" charset="0"/>
              </a:rPr>
              <a:t>следовательно</a:t>
            </a:r>
            <a:r>
              <a:rPr lang="ru-RU" dirty="0">
                <a:solidFill>
                  <a:schemeClr val="tx1"/>
                </a:solidFill>
                <a:latin typeface="Times New Roman" pitchFamily="18" charset="0"/>
                <a:cs typeface="Times New Roman" pitchFamily="18" charset="0"/>
              </a:rPr>
              <a:t>, линия будет расположена выше исходной кривой.</a:t>
            </a: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lgn="ctr">
              <a:buNone/>
            </a:pPr>
            <a:endParaRPr lang="ru-RU" sz="1800" dirty="0">
              <a:latin typeface="Times New Roman" pitchFamily="18" charset="0"/>
              <a:cs typeface="Times New Roman" pitchFamily="18" charset="0"/>
            </a:endParaRPr>
          </a:p>
          <a:p>
            <a:pPr marL="0" indent="0" algn="ctr">
              <a:buNone/>
            </a:pPr>
            <a:r>
              <a:rPr lang="ru-RU" dirty="0">
                <a:solidFill>
                  <a:schemeClr val="tx1"/>
                </a:solidFill>
                <a:latin typeface="Times New Roman" pitchFamily="18" charset="0"/>
                <a:cs typeface="Times New Roman" pitchFamily="18" charset="0"/>
              </a:rPr>
              <a:t>Рис.2. Определение равновесного ВВП в открытой экономике</a:t>
            </a:r>
          </a:p>
          <a:p>
            <a:pPr marL="914400" lvl="3" indent="0">
              <a:buNone/>
            </a:pPr>
            <a:endParaRPr lang="ru-RU" dirty="0"/>
          </a:p>
        </p:txBody>
      </p:sp>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824" y="2780928"/>
            <a:ext cx="4074393" cy="324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4499992" y="1293222"/>
            <a:ext cx="4012091" cy="4007986"/>
          </a:xfrm>
        </p:spPr>
        <p:txBody>
          <a:bodyPr>
            <a:normAutofit/>
          </a:bodyPr>
          <a:lstStyle/>
          <a:p>
            <a:pPr marL="0" indent="0" algn="just">
              <a:buNone/>
            </a:pPr>
            <a:r>
              <a:rPr lang="ru-RU" dirty="0">
                <a:solidFill>
                  <a:schemeClr val="tx1"/>
                </a:solidFill>
                <a:latin typeface="Times New Roman" pitchFamily="18" charset="0"/>
                <a:cs typeface="Times New Roman" pitchFamily="18" charset="0"/>
              </a:rPr>
              <a:t>Торговля - это настоящий враг любых сильных страстей. Торговля делает людей независимыми друг от друга и позволяет каждому ощутить свою собственную значимость: а это заставляет их строить свою жизнь по своим правилам и стремиться к жизненному успеху. Следовательно, она делает их склонными к свободе, но не склонными к </a:t>
            </a:r>
            <a:r>
              <a:rPr lang="ru-RU" dirty="0" smtClean="0">
                <a:solidFill>
                  <a:schemeClr val="tx1"/>
                </a:solidFill>
                <a:latin typeface="Times New Roman" pitchFamily="18" charset="0"/>
                <a:cs typeface="Times New Roman" pitchFamily="18" charset="0"/>
              </a:rPr>
              <a:t>революции.</a:t>
            </a:r>
            <a:r>
              <a:rPr lang="ru-RU" dirty="0">
                <a:solidFill>
                  <a:schemeClr val="tx1"/>
                </a:solidFill>
                <a:latin typeface="Times New Roman" pitchFamily="18" charset="0"/>
                <a:cs typeface="Times New Roman" pitchFamily="18" charset="0"/>
              </a:rPr>
              <a:t/>
            </a:r>
            <a:br>
              <a:rPr lang="ru-RU" dirty="0">
                <a:solidFill>
                  <a:schemeClr val="tx1"/>
                </a:solidFill>
                <a:latin typeface="Times New Roman" pitchFamily="18" charset="0"/>
                <a:cs typeface="Times New Roman" pitchFamily="18" charset="0"/>
              </a:rPr>
            </a:br>
            <a:r>
              <a:rPr lang="ru-RU" i="1" dirty="0" smtClean="0">
                <a:solidFill>
                  <a:schemeClr val="tx1"/>
                </a:solidFill>
                <a:latin typeface="Times New Roman" pitchFamily="18" charset="0"/>
                <a:cs typeface="Times New Roman" pitchFamily="18" charset="0"/>
              </a:rPr>
              <a:t>Алексис </a:t>
            </a:r>
            <a:r>
              <a:rPr lang="ru-RU" i="1" dirty="0">
                <a:solidFill>
                  <a:schemeClr val="tx1"/>
                </a:solidFill>
                <a:latin typeface="Times New Roman" pitchFamily="18" charset="0"/>
                <a:cs typeface="Times New Roman" pitchFamily="18" charset="0"/>
              </a:rPr>
              <a:t>де </a:t>
            </a:r>
            <a:r>
              <a:rPr lang="ru-RU" i="1" dirty="0" err="1">
                <a:solidFill>
                  <a:schemeClr val="tx1"/>
                </a:solidFill>
                <a:latin typeface="Times New Roman" pitchFamily="18" charset="0"/>
                <a:cs typeface="Times New Roman" pitchFamily="18" charset="0"/>
              </a:rPr>
              <a:t>Токвиль</a:t>
            </a:r>
            <a:r>
              <a:rPr lang="ru-RU" i="1" dirty="0">
                <a:solidFill>
                  <a:schemeClr val="tx1"/>
                </a:solidFill>
                <a:latin typeface="Times New Roman" pitchFamily="18" charset="0"/>
                <a:cs typeface="Times New Roman" pitchFamily="18" charset="0"/>
              </a:rPr>
              <a:t> (</a:t>
            </a:r>
            <a:r>
              <a:rPr lang="en-US" i="1" dirty="0">
                <a:solidFill>
                  <a:schemeClr val="tx1"/>
                </a:solidFill>
                <a:latin typeface="Times New Roman" pitchFamily="18" charset="0"/>
                <a:cs typeface="Times New Roman" pitchFamily="18" charset="0"/>
              </a:rPr>
              <a:t>Alexis de Tocqueville)</a:t>
            </a:r>
            <a:endParaRPr lang="ru-RU" dirty="0">
              <a:solidFill>
                <a:schemeClr val="tx1"/>
              </a:solidFill>
              <a:latin typeface="Times New Roman" pitchFamily="18" charset="0"/>
              <a:cs typeface="Times New Roman" pitchFamily="18" charset="0"/>
            </a:endParaRPr>
          </a:p>
        </p:txBody>
      </p:sp>
      <p:pic>
        <p:nvPicPr>
          <p:cNvPr id="7" name="Рисунок 6" descr="http://passouline.blog.lemonde.fr/files/tocquevillealt_1.thumbnail.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1268760"/>
            <a:ext cx="2952328" cy="3353018"/>
          </a:xfrm>
          <a:prstGeom prst="rect">
            <a:avLst/>
          </a:prstGeom>
          <a:ln>
            <a:noFill/>
          </a:ln>
          <a:effectLst>
            <a:softEdge rad="112500"/>
          </a:effectLst>
        </p:spPr>
      </p:pic>
    </p:spTree>
    <p:extLst>
      <p:ext uri="{BB962C8B-B14F-4D97-AF65-F5344CB8AC3E}">
        <p14:creationId xmlns:p14="http://schemas.microsoft.com/office/powerpoint/2010/main" val="3507158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331640" y="764704"/>
            <a:ext cx="7560840" cy="2376264"/>
          </a:xfrm>
        </p:spPr>
        <p:txBody>
          <a:bodyPr/>
          <a:lstStyle/>
          <a:p>
            <a:pPr marL="0" indent="0" algn="just">
              <a:buNone/>
            </a:pPr>
            <a:r>
              <a:rPr lang="en-US" dirty="0">
                <a:solidFill>
                  <a:schemeClr val="tx1"/>
                </a:solidFill>
                <a:latin typeface="Times New Roman" pitchFamily="18" charset="0"/>
                <a:cs typeface="Times New Roman" pitchFamily="18" charset="0"/>
              </a:rPr>
              <a:t>	</a:t>
            </a:r>
            <a:r>
              <a:rPr lang="ru-RU" dirty="0">
                <a:solidFill>
                  <a:schemeClr val="tx1"/>
                </a:solidFill>
                <a:latin typeface="Times New Roman" pitchFamily="18" charset="0"/>
                <a:cs typeface="Times New Roman" pitchFamily="18" charset="0"/>
              </a:rPr>
              <a:t>В точке, соответствующей равновесному ВВП, линия совокупных расходов пересекает биссектрису. В нашем случае это происходит для значения 3500 млрд. долл., которое было отмечено как равновесное при анализе данных в табл. 1. Величина ВВП тоже равна 3500 млрд. долл., именно такую сумму отдельные потребители, предпринимательские структуры и иностранцы расходуют на продукты и услуги, производимые в США.</a:t>
            </a:r>
          </a:p>
          <a:p>
            <a:pPr marL="0" indent="0">
              <a:buNone/>
            </a:pPr>
            <a:endParaRPr lang="ru-RU" dirty="0"/>
          </a:p>
        </p:txBody>
      </p:sp>
    </p:spTree>
    <p:extLst>
      <p:ext uri="{BB962C8B-B14F-4D97-AF65-F5344CB8AC3E}">
        <p14:creationId xmlns:p14="http://schemas.microsoft.com/office/powerpoint/2010/main" val="4111569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764704"/>
            <a:ext cx="7848872" cy="5616624"/>
          </a:xfrm>
        </p:spPr>
        <p:txBody>
          <a:bodyPr>
            <a:noAutofit/>
          </a:bodyPr>
          <a:lstStyle/>
          <a:p>
            <a:pPr marL="0" indent="0" algn="just">
              <a:buNone/>
            </a:pPr>
            <a:r>
              <a:rPr lang="ru-RU" dirty="0" smtClean="0">
                <a:solidFill>
                  <a:schemeClr val="tx1"/>
                </a:solidFill>
                <a:latin typeface="Times New Roman" pitchFamily="18" charset="0"/>
                <a:cs typeface="Times New Roman" pitchFamily="18" charset="0"/>
              </a:rPr>
              <a:t>	Чтобы </a:t>
            </a:r>
            <a:r>
              <a:rPr lang="ru-RU" dirty="0">
                <a:solidFill>
                  <a:schemeClr val="tx1"/>
                </a:solidFill>
                <a:latin typeface="Times New Roman" pitchFamily="18" charset="0"/>
                <a:cs typeface="Times New Roman" pitchFamily="18" charset="0"/>
              </a:rPr>
              <a:t>получить величину совокупного спроса необходимо к внутреннему спросу </a:t>
            </a:r>
            <a:r>
              <a:rPr lang="ru-RU" i="1" dirty="0">
                <a:solidFill>
                  <a:schemeClr val="tx1"/>
                </a:solidFill>
                <a:latin typeface="Times New Roman" pitchFamily="18" charset="0"/>
                <a:cs typeface="Times New Roman" pitchFamily="18" charset="0"/>
              </a:rPr>
              <a:t>С+</a:t>
            </a:r>
            <a:r>
              <a:rPr lang="en-US" i="1" dirty="0">
                <a:solidFill>
                  <a:schemeClr val="tx1"/>
                </a:solidFill>
                <a:latin typeface="Times New Roman" pitchFamily="18" charset="0"/>
                <a:cs typeface="Times New Roman" pitchFamily="18" charset="0"/>
              </a:rPr>
              <a:t>I</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G </a:t>
            </a:r>
            <a:r>
              <a:rPr lang="ru-RU" dirty="0">
                <a:solidFill>
                  <a:schemeClr val="tx1"/>
                </a:solidFill>
                <a:latin typeface="Times New Roman" pitchFamily="18" charset="0"/>
                <a:cs typeface="Times New Roman" pitchFamily="18" charset="0"/>
              </a:rPr>
              <a:t>прибавить чистый экспорт. Отметим, что значение мультипликатора для самого высокого чистого экспорта будет таким же, как для инвестиций и государственных расходов.</a:t>
            </a: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lgn="ctr">
              <a:buNone/>
            </a:pPr>
            <a:r>
              <a:rPr lang="ru-RU" sz="1800" dirty="0" smtClean="0">
                <a:latin typeface="Times New Roman" pitchFamily="18" charset="0"/>
                <a:cs typeface="Times New Roman" pitchFamily="18" charset="0"/>
              </a:rPr>
              <a:t>Табл.1. Чистый экспорт и совокупный спрос.</a:t>
            </a:r>
            <a:endParaRPr lang="ru-RU" sz="1800" dirty="0">
              <a:latin typeface="Times New Roman" pitchFamily="18" charset="0"/>
              <a:cs typeface="Times New Roman" pitchFamily="18"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3766042296"/>
              </p:ext>
            </p:extLst>
          </p:nvPr>
        </p:nvGraphicFramePr>
        <p:xfrm>
          <a:off x="467545" y="2517389"/>
          <a:ext cx="8568951" cy="2927835"/>
        </p:xfrm>
        <a:graphic>
          <a:graphicData uri="http://schemas.openxmlformats.org/drawingml/2006/table">
            <a:tbl>
              <a:tblPr/>
              <a:tblGrid>
                <a:gridCol w="1082260"/>
                <a:gridCol w="1298712"/>
                <a:gridCol w="611159"/>
                <a:gridCol w="611159"/>
                <a:gridCol w="1018597"/>
                <a:gridCol w="1336908"/>
                <a:gridCol w="2610156"/>
              </a:tblGrid>
              <a:tr h="313822">
                <a:tc gridSpan="7">
                  <a:txBody>
                    <a:bodyPr/>
                    <a:lstStyle/>
                    <a:p>
                      <a:pPr algn="ctr" fontAlgn="b"/>
                      <a:r>
                        <a:rPr lang="ru-RU" sz="2000" b="0" i="0" u="none" strike="noStrike" dirty="0">
                          <a:solidFill>
                            <a:srgbClr val="000000"/>
                          </a:solidFill>
                          <a:effectLst/>
                          <a:latin typeface="Calibri"/>
                        </a:rPr>
                        <a:t>Определение выпуска с учётом внешней торговли(млрд. долл.)</a:t>
                      </a:r>
                    </a:p>
                  </a:txBody>
                  <a:tcPr marL="7452" marR="7452" marT="745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815698">
                <a:tc>
                  <a:txBody>
                    <a:bodyPr/>
                    <a:lstStyle/>
                    <a:p>
                      <a:pPr algn="ctr" fontAlgn="ctr"/>
                      <a:r>
                        <a:rPr lang="ru-RU" sz="1400" b="0" i="0" u="none" strike="noStrike" dirty="0">
                          <a:solidFill>
                            <a:srgbClr val="000000"/>
                          </a:solidFill>
                          <a:effectLst/>
                          <a:latin typeface="Calibri"/>
                        </a:rPr>
                        <a:t>Начальный уровень ВВП</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Внутренний спрос (С+</a:t>
                      </a:r>
                      <a:r>
                        <a:rPr lang="en-US" sz="1400" b="0" i="0" u="none" strike="noStrike" dirty="0">
                          <a:solidFill>
                            <a:srgbClr val="000000"/>
                          </a:solidFill>
                          <a:effectLst/>
                          <a:latin typeface="Calibri"/>
                        </a:rPr>
                        <a:t>I+G)</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Экспорт (</a:t>
                      </a:r>
                      <a:r>
                        <a:rPr lang="en-US" sz="1400" b="0" i="0" u="none" strike="noStrike" dirty="0">
                          <a:solidFill>
                            <a:srgbClr val="000000"/>
                          </a:solidFill>
                          <a:effectLst/>
                          <a:latin typeface="Calibri"/>
                        </a:rPr>
                        <a:t>Ex)</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Импорт (</a:t>
                      </a:r>
                      <a:r>
                        <a:rPr lang="en-US" sz="1400" b="0" i="0" u="none" strike="noStrike" dirty="0" err="1">
                          <a:solidFill>
                            <a:srgbClr val="000000"/>
                          </a:solidFill>
                          <a:effectLst/>
                          <a:latin typeface="Calibri"/>
                        </a:rPr>
                        <a:t>Im</a:t>
                      </a:r>
                      <a:r>
                        <a:rPr lang="en-US" sz="1400" b="0" i="0" u="none" strike="noStrike" dirty="0">
                          <a:solidFill>
                            <a:srgbClr val="000000"/>
                          </a:solidFill>
                          <a:effectLst/>
                          <a:latin typeface="Calibri"/>
                        </a:rPr>
                        <a:t>)</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Чистый экспорт (</a:t>
                      </a:r>
                      <a:r>
                        <a:rPr lang="en-US" sz="1400" b="0" i="0" u="none" strike="noStrike" dirty="0">
                          <a:solidFill>
                            <a:srgbClr val="000000"/>
                          </a:solidFill>
                          <a:effectLst/>
                          <a:latin typeface="Calibri"/>
                        </a:rPr>
                        <a:t>X=Ex-</a:t>
                      </a:r>
                      <a:r>
                        <a:rPr lang="en-US" sz="1400" b="0" i="0" u="none" strike="noStrike" dirty="0" err="1">
                          <a:solidFill>
                            <a:srgbClr val="000000"/>
                          </a:solidFill>
                          <a:effectLst/>
                          <a:latin typeface="Calibri"/>
                        </a:rPr>
                        <a:t>Im</a:t>
                      </a:r>
                      <a:r>
                        <a:rPr lang="en-US" sz="1400" b="0" i="0" u="none" strike="noStrike" dirty="0">
                          <a:solidFill>
                            <a:srgbClr val="000000"/>
                          </a:solidFill>
                          <a:effectLst/>
                          <a:latin typeface="Calibri"/>
                        </a:rPr>
                        <a:t>)</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Совокупные расходы (С+</a:t>
                      </a:r>
                      <a:r>
                        <a:rPr lang="en-US" sz="1400" b="0" i="0" u="none" strike="noStrike" dirty="0">
                          <a:solidFill>
                            <a:srgbClr val="000000"/>
                          </a:solidFill>
                          <a:effectLst/>
                          <a:latin typeface="Calibri"/>
                        </a:rPr>
                        <a:t>I+G+</a:t>
                      </a:r>
                      <a:r>
                        <a:rPr lang="ru-RU" sz="1400" b="0" i="0" u="none" strike="noStrike" dirty="0">
                          <a:solidFill>
                            <a:srgbClr val="000000"/>
                          </a:solidFill>
                          <a:effectLst/>
                          <a:latin typeface="Calibri"/>
                        </a:rPr>
                        <a:t>Х)</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Тенденции экономического развития</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dirty="0">
                          <a:solidFill>
                            <a:srgbClr val="000000"/>
                          </a:solidFill>
                          <a:effectLst/>
                          <a:latin typeface="Calibri"/>
                        </a:rPr>
                        <a:t>(1)</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(4)</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(5)</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(6)</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(7)</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4100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4000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410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-160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3840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Снижение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3800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380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-130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3670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Снижение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3500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3600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3500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Равновесие</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734">
                <a:tc>
                  <a:txBody>
                    <a:bodyPr/>
                    <a:lstStyle/>
                    <a:p>
                      <a:pPr algn="ctr" fontAlgn="ctr"/>
                      <a:r>
                        <a:rPr lang="ru-RU" sz="1400" b="0" i="0" u="none" strike="noStrike">
                          <a:solidFill>
                            <a:srgbClr val="000000"/>
                          </a:solidFill>
                          <a:effectLst/>
                          <a:latin typeface="Calibri"/>
                        </a:rPr>
                        <a:t>3200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3400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320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-70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3330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Рост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645">
                <a:tc>
                  <a:txBody>
                    <a:bodyPr/>
                    <a:lstStyle/>
                    <a:p>
                      <a:pPr algn="ctr" fontAlgn="ctr"/>
                      <a:r>
                        <a:rPr lang="ru-RU" sz="1400" b="0" i="0" u="none" strike="noStrike">
                          <a:solidFill>
                            <a:srgbClr val="000000"/>
                          </a:solidFill>
                          <a:effectLst/>
                          <a:latin typeface="Calibri"/>
                        </a:rPr>
                        <a:t>2900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3200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250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280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-40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3160</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Рост деловой активности</a:t>
                      </a:r>
                    </a:p>
                  </a:txBody>
                  <a:tcPr marL="7452" marR="7452" marT="74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404664"/>
            <a:ext cx="7992888" cy="5688632"/>
          </a:xfrm>
        </p:spPr>
        <p:txBody>
          <a:bodyPr>
            <a:normAutofit fontScale="92500" lnSpcReduction="10000"/>
          </a:bodyPr>
          <a:lstStyle/>
          <a:p>
            <a:pPr marL="0" indent="0" algn="ctr">
              <a:buNone/>
            </a:pPr>
            <a:r>
              <a:rPr lang="ru-RU" sz="2600" b="1" dirty="0">
                <a:solidFill>
                  <a:schemeClr val="tx1"/>
                </a:solidFill>
                <a:latin typeface="Times New Roman" pitchFamily="18" charset="0"/>
                <a:cs typeface="Times New Roman" pitchFamily="18" charset="0"/>
              </a:rPr>
              <a:t>Предельная склонность к импорту и линия совокупных </a:t>
            </a:r>
            <a:r>
              <a:rPr lang="ru-RU" sz="2600" b="1" dirty="0" smtClean="0">
                <a:solidFill>
                  <a:schemeClr val="tx1"/>
                </a:solidFill>
                <a:latin typeface="Times New Roman" pitchFamily="18" charset="0"/>
                <a:cs typeface="Times New Roman" pitchFamily="18" charset="0"/>
              </a:rPr>
              <a:t>расходов</a:t>
            </a:r>
          </a:p>
          <a:p>
            <a:pPr marL="0" indent="0" algn="ctr">
              <a:buNone/>
            </a:pPr>
            <a:endParaRPr lang="ru-RU" sz="1900" b="1" dirty="0">
              <a:solidFill>
                <a:schemeClr val="tx1"/>
              </a:solidFill>
              <a:latin typeface="Times New Roman" pitchFamily="18" charset="0"/>
              <a:cs typeface="Times New Roman" pitchFamily="18" charset="0"/>
            </a:endParaRPr>
          </a:p>
          <a:p>
            <a:pPr marL="0" indent="0" algn="just">
              <a:buNone/>
            </a:pPr>
            <a:r>
              <a:rPr lang="en-US" sz="1900" dirty="0" smtClean="0">
                <a:solidFill>
                  <a:schemeClr val="tx1"/>
                </a:solidFill>
                <a:latin typeface="Times New Roman" pitchFamily="18" charset="0"/>
                <a:cs typeface="Times New Roman" pitchFamily="18" charset="0"/>
              </a:rPr>
              <a:t>	</a:t>
            </a:r>
            <a:r>
              <a:rPr lang="ru-RU" sz="1900" dirty="0" smtClean="0">
                <a:solidFill>
                  <a:schemeClr val="tx1"/>
                </a:solidFill>
                <a:latin typeface="Times New Roman" pitchFamily="18" charset="0"/>
                <a:cs typeface="Times New Roman" pitchFamily="18" charset="0"/>
              </a:rPr>
              <a:t>Отметим</a:t>
            </a:r>
            <a:r>
              <a:rPr lang="ru-RU" sz="1900" dirty="0">
                <a:solidFill>
                  <a:schemeClr val="tx1"/>
                </a:solidFill>
                <a:latin typeface="Times New Roman" pitchFamily="18" charset="0"/>
                <a:cs typeface="Times New Roman" pitchFamily="18" charset="0"/>
              </a:rPr>
              <a:t>, что кривая совокупного спроса </a:t>
            </a:r>
            <a:r>
              <a:rPr lang="ru-RU" sz="1900" i="1" dirty="0">
                <a:solidFill>
                  <a:schemeClr val="tx1"/>
                </a:solidFill>
                <a:latin typeface="Times New Roman" pitchFamily="18" charset="0"/>
                <a:cs typeface="Times New Roman" pitchFamily="18" charset="0"/>
              </a:rPr>
              <a:t>С</a:t>
            </a:r>
            <a:r>
              <a:rPr lang="ru-RU" sz="1900" dirty="0">
                <a:solidFill>
                  <a:schemeClr val="tx1"/>
                </a:solidFill>
                <a:latin typeface="Times New Roman" pitchFamily="18" charset="0"/>
                <a:cs typeface="Times New Roman" pitchFamily="18" charset="0"/>
              </a:rPr>
              <a:t> </a:t>
            </a:r>
            <a:r>
              <a:rPr lang="ru-RU" sz="1900" dirty="0" smtClean="0">
                <a:solidFill>
                  <a:schemeClr val="tx1"/>
                </a:solidFill>
                <a:latin typeface="Times New Roman" pitchFamily="18" charset="0"/>
                <a:cs typeface="Times New Roman" pitchFamily="18" charset="0"/>
              </a:rPr>
              <a:t>+ </a:t>
            </a:r>
            <a:r>
              <a:rPr lang="en-US" sz="1900" dirty="0" smtClean="0">
                <a:solidFill>
                  <a:schemeClr val="tx1"/>
                </a:solidFill>
                <a:latin typeface="Times New Roman" pitchFamily="18" charset="0"/>
                <a:cs typeface="Times New Roman" pitchFamily="18" charset="0"/>
              </a:rPr>
              <a:t>I</a:t>
            </a:r>
            <a:r>
              <a:rPr lang="ru-RU" sz="1900" dirty="0" smtClean="0">
                <a:solidFill>
                  <a:schemeClr val="tx1"/>
                </a:solidFill>
                <a:latin typeface="Times New Roman" pitchFamily="18" charset="0"/>
                <a:cs typeface="Times New Roman" pitchFamily="18" charset="0"/>
              </a:rPr>
              <a:t> +</a:t>
            </a:r>
            <a:r>
              <a:rPr lang="ru-RU" sz="1900" i="1" dirty="0" smtClean="0">
                <a:solidFill>
                  <a:schemeClr val="tx1"/>
                </a:solidFill>
                <a:latin typeface="Times New Roman" pitchFamily="18" charset="0"/>
                <a:cs typeface="Times New Roman" pitchFamily="18" charset="0"/>
              </a:rPr>
              <a:t> </a:t>
            </a:r>
            <a:r>
              <a:rPr lang="en-US" sz="1900" i="1" dirty="0">
                <a:solidFill>
                  <a:schemeClr val="tx1"/>
                </a:solidFill>
                <a:latin typeface="Times New Roman" pitchFamily="18" charset="0"/>
                <a:cs typeface="Times New Roman" pitchFamily="18" charset="0"/>
              </a:rPr>
              <a:t>G</a:t>
            </a:r>
            <a:r>
              <a:rPr lang="ru-RU" sz="1900" i="1" dirty="0">
                <a:solidFill>
                  <a:schemeClr val="tx1"/>
                </a:solidFill>
                <a:latin typeface="Times New Roman" pitchFamily="18" charset="0"/>
                <a:cs typeface="Times New Roman" pitchFamily="18" charset="0"/>
              </a:rPr>
              <a:t> (</a:t>
            </a:r>
            <a:r>
              <a:rPr lang="ru-RU" sz="1900" dirty="0">
                <a:solidFill>
                  <a:schemeClr val="tx1"/>
                </a:solidFill>
                <a:latin typeface="Times New Roman" pitchFamily="18" charset="0"/>
                <a:cs typeface="Times New Roman" pitchFamily="18" charset="0"/>
              </a:rPr>
              <a:t>пунктирная линия на рис. </a:t>
            </a:r>
            <a:r>
              <a:rPr lang="ru-RU" sz="1900" dirty="0" smtClean="0">
                <a:solidFill>
                  <a:schemeClr val="tx1"/>
                </a:solidFill>
                <a:latin typeface="Times New Roman" pitchFamily="18" charset="0"/>
                <a:cs typeface="Times New Roman" pitchFamily="18" charset="0"/>
              </a:rPr>
              <a:t>2</a:t>
            </a:r>
            <a:r>
              <a:rPr lang="ru-RU" sz="1900" dirty="0">
                <a:solidFill>
                  <a:schemeClr val="tx1"/>
                </a:solidFill>
                <a:latin typeface="Times New Roman" pitchFamily="18" charset="0"/>
                <a:cs typeface="Times New Roman" pitchFamily="18" charset="0"/>
              </a:rPr>
              <a:t>), имеет меньший наклон, чем кривая внутреннего спроса (сплошная линия). Это можно объяснить </a:t>
            </a:r>
            <a:r>
              <a:rPr lang="ru-RU" sz="1900" i="1" dirty="0">
                <a:solidFill>
                  <a:schemeClr val="tx1"/>
                </a:solidFill>
                <a:latin typeface="Times New Roman" pitchFamily="18" charset="0"/>
                <a:cs typeface="Times New Roman" pitchFamily="18" charset="0"/>
              </a:rPr>
              <a:t>наличием дополнительной связи между импортом и расходами. Эта</a:t>
            </a:r>
            <a:r>
              <a:rPr lang="ru-RU" sz="1900" b="1" dirty="0">
                <a:solidFill>
                  <a:schemeClr val="tx1"/>
                </a:solidFill>
                <a:latin typeface="Times New Roman" pitchFamily="18" charset="0"/>
                <a:cs typeface="Times New Roman" pitchFamily="18" charset="0"/>
              </a:rPr>
              <a:t> </a:t>
            </a:r>
            <a:r>
              <a:rPr lang="ru-RU" sz="1900" dirty="0">
                <a:solidFill>
                  <a:schemeClr val="tx1"/>
                </a:solidFill>
                <a:latin typeface="Times New Roman" pitchFamily="18" charset="0"/>
                <a:cs typeface="Times New Roman" pitchFamily="18" charset="0"/>
              </a:rPr>
              <a:t>связь является результатом нашего допущения о том, что из</a:t>
            </a:r>
            <a:r>
              <a:rPr lang="ru-RU" sz="1900" i="1" dirty="0">
                <a:solidFill>
                  <a:schemeClr val="tx1"/>
                </a:solidFill>
                <a:latin typeface="Times New Roman" pitchFamily="18" charset="0"/>
                <a:cs typeface="Times New Roman" pitchFamily="18" charset="0"/>
              </a:rPr>
              <a:t> </a:t>
            </a:r>
            <a:r>
              <a:rPr lang="ru-RU" sz="1900" dirty="0">
                <a:solidFill>
                  <a:schemeClr val="tx1"/>
                </a:solidFill>
                <a:latin typeface="Times New Roman" pitchFamily="18" charset="0"/>
                <a:cs typeface="Times New Roman" pitchFamily="18" charset="0"/>
              </a:rPr>
              <a:t>каждого доллара доходов десять центов расходуется на импорт. Таким образом, мы столкнулись с новым понятием – предельной склонностью к импорту. Предельная склонность к импорту, мы будем обозначать ее </a:t>
            </a:r>
            <a:r>
              <a:rPr lang="ru-RU" sz="1900" i="1" dirty="0" err="1">
                <a:solidFill>
                  <a:schemeClr val="tx1"/>
                </a:solidFill>
                <a:latin typeface="Times New Roman" pitchFamily="18" charset="0"/>
                <a:cs typeface="Times New Roman" pitchFamily="18" charset="0"/>
              </a:rPr>
              <a:t>МРт</a:t>
            </a:r>
            <a:r>
              <a:rPr lang="ru-RU" sz="1900" i="1" dirty="0">
                <a:solidFill>
                  <a:schemeClr val="tx1"/>
                </a:solidFill>
                <a:latin typeface="Times New Roman" pitchFamily="18" charset="0"/>
                <a:cs typeface="Times New Roman" pitchFamily="18" charset="0"/>
              </a:rPr>
              <a:t>,</a:t>
            </a:r>
            <a:r>
              <a:rPr lang="ru-RU" sz="1900" dirty="0">
                <a:solidFill>
                  <a:schemeClr val="tx1"/>
                </a:solidFill>
                <a:latin typeface="Times New Roman" pitchFamily="18" charset="0"/>
                <a:cs typeface="Times New Roman" pitchFamily="18" charset="0"/>
              </a:rPr>
              <a:t> - это выраженное в </a:t>
            </a:r>
            <a:r>
              <a:rPr lang="ru-RU" sz="1900" dirty="0" smtClean="0">
                <a:solidFill>
                  <a:schemeClr val="tx1"/>
                </a:solidFill>
                <a:latin typeface="Times New Roman" pitchFamily="18" charset="0"/>
                <a:cs typeface="Times New Roman" pitchFamily="18" charset="0"/>
              </a:rPr>
              <a:t>долларах </a:t>
            </a:r>
            <a:r>
              <a:rPr lang="ru-RU" sz="1900" dirty="0">
                <a:solidFill>
                  <a:schemeClr val="tx1"/>
                </a:solidFill>
                <a:latin typeface="Times New Roman" pitchFamily="18" charset="0"/>
                <a:cs typeface="Times New Roman" pitchFamily="18" charset="0"/>
              </a:rPr>
              <a:t>увеличение величины импорта в результате увеличения ВВП на один доллар.</a:t>
            </a:r>
          </a:p>
          <a:p>
            <a:pPr marL="0" indent="0" algn="just">
              <a:buNone/>
            </a:pPr>
            <a:r>
              <a:rPr lang="en-US" sz="1900" dirty="0" smtClean="0">
                <a:solidFill>
                  <a:schemeClr val="tx1"/>
                </a:solidFill>
                <a:latin typeface="Times New Roman" pitchFamily="18" charset="0"/>
                <a:cs typeface="Times New Roman" pitchFamily="18" charset="0"/>
              </a:rPr>
              <a:t>	</a:t>
            </a:r>
            <a:r>
              <a:rPr lang="ru-RU" sz="1900" dirty="0" smtClean="0">
                <a:solidFill>
                  <a:schemeClr val="tx1"/>
                </a:solidFill>
                <a:latin typeface="Times New Roman" pitchFamily="18" charset="0"/>
                <a:cs typeface="Times New Roman" pitchFamily="18" charset="0"/>
              </a:rPr>
              <a:t>Вспомните</a:t>
            </a:r>
            <a:r>
              <a:rPr lang="ru-RU" sz="1900" dirty="0">
                <a:solidFill>
                  <a:schemeClr val="tx1"/>
                </a:solidFill>
                <a:latin typeface="Times New Roman" pitchFamily="18" charset="0"/>
                <a:cs typeface="Times New Roman" pitchFamily="18" charset="0"/>
              </a:rPr>
              <a:t>, что такое </a:t>
            </a:r>
            <a:r>
              <a:rPr lang="ru-RU" sz="1900" i="1" dirty="0">
                <a:solidFill>
                  <a:schemeClr val="tx1"/>
                </a:solidFill>
                <a:latin typeface="Times New Roman" pitchFamily="18" charset="0"/>
                <a:cs typeface="Times New Roman" pitchFamily="18" charset="0"/>
              </a:rPr>
              <a:t>предельная склонность к потреблению, </a:t>
            </a:r>
            <a:r>
              <a:rPr lang="ru-RU" sz="1900" dirty="0">
                <a:solidFill>
                  <a:schemeClr val="tx1"/>
                </a:solidFill>
                <a:latin typeface="Times New Roman" pitchFamily="18" charset="0"/>
                <a:cs typeface="Times New Roman" pitchFamily="18" charset="0"/>
              </a:rPr>
              <a:t>которое отражает увеличение потребления на единицу </a:t>
            </a:r>
            <a:r>
              <a:rPr lang="ru-RU" sz="1900" dirty="0" smtClean="0">
                <a:solidFill>
                  <a:schemeClr val="tx1"/>
                </a:solidFill>
                <a:latin typeface="Times New Roman" pitchFamily="18" charset="0"/>
                <a:cs typeface="Times New Roman" pitchFamily="18" charset="0"/>
              </a:rPr>
              <a:t>прироста </a:t>
            </a:r>
            <a:r>
              <a:rPr lang="ru-RU" sz="1900" dirty="0">
                <a:solidFill>
                  <a:schemeClr val="tx1"/>
                </a:solidFill>
                <a:latin typeface="Times New Roman" pitchFamily="18" charset="0"/>
                <a:cs typeface="Times New Roman" pitchFamily="18" charset="0"/>
              </a:rPr>
              <a:t>дохода. Предельная склонность к импорту является дово­льно близким понятием. Она показывает, насколько </a:t>
            </a:r>
            <a:r>
              <a:rPr lang="ru-RU" sz="1900" dirty="0" smtClean="0">
                <a:solidFill>
                  <a:schemeClr val="tx1"/>
                </a:solidFill>
                <a:latin typeface="Times New Roman" pitchFamily="18" charset="0"/>
                <a:cs typeface="Times New Roman" pitchFamily="18" charset="0"/>
              </a:rPr>
              <a:t>возрастают </a:t>
            </a:r>
            <a:r>
              <a:rPr lang="ru-RU" sz="1900" dirty="0">
                <a:solidFill>
                  <a:schemeClr val="tx1"/>
                </a:solidFill>
                <a:latin typeface="Times New Roman" pitchFamily="18" charset="0"/>
                <a:cs typeface="Times New Roman" pitchFamily="18" charset="0"/>
              </a:rPr>
              <a:t>закупки импортной продукции при увеличении ВВП на одни доллар. В нашем примере </a:t>
            </a:r>
            <a:r>
              <a:rPr lang="ru-RU" sz="1900" i="1" dirty="0" err="1">
                <a:solidFill>
                  <a:schemeClr val="tx1"/>
                </a:solidFill>
                <a:latin typeface="Times New Roman" pitchFamily="18" charset="0"/>
                <a:cs typeface="Times New Roman" pitchFamily="18" charset="0"/>
              </a:rPr>
              <a:t>МРт</a:t>
            </a:r>
            <a:r>
              <a:rPr lang="ru-RU" sz="1900" dirty="0">
                <a:solidFill>
                  <a:schemeClr val="tx1"/>
                </a:solidFill>
                <a:latin typeface="Times New Roman" pitchFamily="18" charset="0"/>
                <a:cs typeface="Times New Roman" pitchFamily="18" charset="0"/>
              </a:rPr>
              <a:t> равно 0.10, в результате чего увеличение ВВП на 300 млрд. долл. приводит к росту им­порта </a:t>
            </a:r>
            <a:r>
              <a:rPr lang="ru-RU" sz="1900" dirty="0" smtClean="0">
                <a:solidFill>
                  <a:schemeClr val="tx1"/>
                </a:solidFill>
                <a:latin typeface="Times New Roman" pitchFamily="18" charset="0"/>
                <a:cs typeface="Times New Roman" pitchFamily="18" charset="0"/>
              </a:rPr>
              <a:t>на 30 </a:t>
            </a:r>
            <a:r>
              <a:rPr lang="ru-RU" sz="1900" dirty="0">
                <a:solidFill>
                  <a:schemeClr val="tx1"/>
                </a:solidFill>
                <a:latin typeface="Times New Roman" pitchFamily="18" charset="0"/>
                <a:cs typeface="Times New Roman" pitchFamily="18" charset="0"/>
              </a:rPr>
              <a:t>миллиардов. (Чему равна предельная склонность к импорту для экономики, в которой не ведется внешняя </a:t>
            </a:r>
            <a:r>
              <a:rPr lang="ru-RU" sz="1900" dirty="0" smtClean="0">
                <a:solidFill>
                  <a:schemeClr val="tx1"/>
                </a:solidFill>
                <a:latin typeface="Times New Roman" pitchFamily="18" charset="0"/>
                <a:cs typeface="Times New Roman" pitchFamily="18" charset="0"/>
              </a:rPr>
              <a:t>торговля</a:t>
            </a:r>
            <a:r>
              <a:rPr lang="ru-RU" sz="1900" dirty="0">
                <a:solidFill>
                  <a:schemeClr val="tx1"/>
                </a:solidFill>
                <a:latin typeface="Times New Roman" pitchFamily="18" charset="0"/>
                <a:cs typeface="Times New Roman" pitchFamily="18" charset="0"/>
              </a:rPr>
              <a:t>? Естественно, она равна нулю).</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116632"/>
            <a:ext cx="8784976" cy="6741368"/>
          </a:xfrm>
        </p:spPr>
        <p:txBody>
          <a:bodyPr>
            <a:normAutofit/>
          </a:bodyPr>
          <a:lstStyle/>
          <a:p>
            <a:pPr marL="914400" lvl="3" indent="0" algn="just">
              <a:buNone/>
            </a:pPr>
            <a:r>
              <a:rPr lang="en-US" sz="1800" dirty="0" smtClean="0">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Давайте </a:t>
            </a:r>
            <a:r>
              <a:rPr lang="ru-RU" sz="1800" dirty="0">
                <a:solidFill>
                  <a:schemeClr val="tx1"/>
                </a:solidFill>
                <a:latin typeface="Times New Roman" pitchFamily="18" charset="0"/>
                <a:cs typeface="Times New Roman" pitchFamily="18" charset="0"/>
              </a:rPr>
              <a:t>ещё раз вернемся к рис. </a:t>
            </a:r>
            <a:r>
              <a:rPr lang="ru-RU" sz="1800" dirty="0" smtClean="0">
                <a:solidFill>
                  <a:schemeClr val="tx1"/>
                </a:solidFill>
                <a:latin typeface="Times New Roman" pitchFamily="18" charset="0"/>
                <a:cs typeface="Times New Roman" pitchFamily="18" charset="0"/>
              </a:rPr>
              <a:t>2</a:t>
            </a:r>
            <a:r>
              <a:rPr lang="ru-RU" sz="1800" dirty="0">
                <a:solidFill>
                  <a:schemeClr val="tx1"/>
                </a:solidFill>
                <a:latin typeface="Times New Roman" pitchFamily="18" charset="0"/>
                <a:cs typeface="Times New Roman" pitchFamily="18" charset="0"/>
              </a:rPr>
              <a:t>, чтобы внимательно рассмотреть наклон линии совокупных расходов (С+ </a:t>
            </a:r>
            <a:r>
              <a:rPr lang="en-US" sz="1800" dirty="0">
                <a:solidFill>
                  <a:schemeClr val="tx1"/>
                </a:solidFill>
                <a:latin typeface="Times New Roman" pitchFamily="18" charset="0"/>
                <a:cs typeface="Times New Roman" pitchFamily="18" charset="0"/>
              </a:rPr>
              <a:t>I</a:t>
            </a:r>
            <a:r>
              <a:rPr lang="ru-RU" sz="1800" dirty="0">
                <a:solidFill>
                  <a:schemeClr val="tx1"/>
                </a:solidFill>
                <a:latin typeface="Times New Roman" pitchFamily="18" charset="0"/>
                <a:cs typeface="Times New Roman" pitchFamily="18" charset="0"/>
              </a:rPr>
              <a:t>+ </a:t>
            </a:r>
            <a:r>
              <a:rPr lang="en-US" sz="1800" i="1" dirty="0">
                <a:solidFill>
                  <a:schemeClr val="tx1"/>
                </a:solidFill>
                <a:latin typeface="Times New Roman" pitchFamily="18" charset="0"/>
                <a:cs typeface="Times New Roman" pitchFamily="18" charset="0"/>
              </a:rPr>
              <a:t>G</a:t>
            </a:r>
            <a:r>
              <a:rPr lang="ru-RU" sz="1800" i="1" dirty="0">
                <a:solidFill>
                  <a:schemeClr val="tx1"/>
                </a:solidFill>
                <a:latin typeface="Times New Roman" pitchFamily="18" charset="0"/>
                <a:cs typeface="Times New Roman" pitchFamily="18" charset="0"/>
              </a:rPr>
              <a:t> + X). </a:t>
            </a:r>
            <a:r>
              <a:rPr lang="ru-RU" sz="1800" dirty="0">
                <a:solidFill>
                  <a:schemeClr val="tx1"/>
                </a:solidFill>
                <a:latin typeface="Times New Roman" pitchFamily="18" charset="0"/>
                <a:cs typeface="Times New Roman" pitchFamily="18" charset="0"/>
              </a:rPr>
              <a:t>Обратите внимание, наклон этой линии меньше, чем наклон линии внутреннего спроса (С+</a:t>
            </a:r>
            <a:r>
              <a:rPr lang="en-US" sz="1800" dirty="0">
                <a:solidFill>
                  <a:schemeClr val="tx1"/>
                </a:solidFill>
                <a:latin typeface="Times New Roman" pitchFamily="18" charset="0"/>
                <a:cs typeface="Times New Roman" pitchFamily="18" charset="0"/>
              </a:rPr>
              <a:t>I</a:t>
            </a:r>
            <a:r>
              <a:rPr lang="ru-RU" sz="1800" dirty="0">
                <a:solidFill>
                  <a:schemeClr val="tx1"/>
                </a:solidFill>
                <a:latin typeface="Times New Roman" pitchFamily="18" charset="0"/>
                <a:cs typeface="Times New Roman" pitchFamily="18" charset="0"/>
              </a:rPr>
              <a:t>+ </a:t>
            </a:r>
            <a:r>
              <a:rPr lang="en-US" sz="1800" i="1" dirty="0">
                <a:solidFill>
                  <a:schemeClr val="tx1"/>
                </a:solidFill>
                <a:latin typeface="Times New Roman" pitchFamily="18" charset="0"/>
                <a:cs typeface="Times New Roman" pitchFamily="18" charset="0"/>
              </a:rPr>
              <a:t>G</a:t>
            </a:r>
            <a:r>
              <a:rPr lang="ru-RU" sz="1800" i="1" dirty="0">
                <a:solidFill>
                  <a:schemeClr val="tx1"/>
                </a:solidFill>
                <a:latin typeface="Times New Roman" pitchFamily="18" charset="0"/>
                <a:cs typeface="Times New Roman" pitchFamily="18" charset="0"/>
              </a:rPr>
              <a:t>).</a:t>
            </a:r>
            <a:r>
              <a:rPr lang="ru-RU" sz="1800" dirty="0">
                <a:solidFill>
                  <a:schemeClr val="tx1"/>
                </a:solidFill>
                <a:latin typeface="Times New Roman" pitchFamily="18" charset="0"/>
                <a:cs typeface="Times New Roman" pitchFamily="18" charset="0"/>
              </a:rPr>
              <a:t> Если ВВП (или </a:t>
            </a:r>
            <a:r>
              <a:rPr lang="ru-RU" sz="1800" dirty="0" smtClean="0">
                <a:solidFill>
                  <a:schemeClr val="tx1"/>
                </a:solidFill>
                <a:latin typeface="Times New Roman" pitchFamily="18" charset="0"/>
                <a:cs typeface="Times New Roman" pitchFamily="18" charset="0"/>
              </a:rPr>
              <a:t>совокупные </a:t>
            </a:r>
            <a:r>
              <a:rPr lang="ru-RU" sz="1800" dirty="0">
                <a:solidFill>
                  <a:schemeClr val="tx1"/>
                </a:solidFill>
                <a:latin typeface="Times New Roman" pitchFamily="18" charset="0"/>
                <a:cs typeface="Times New Roman" pitchFamily="18" charset="0"/>
              </a:rPr>
              <a:t>доходы) увеличится на 300 млрд. долл., расходы на потребление возрастут на величину, равную произведению прироста дохода и предельной склонности к потреблению (мы предполагали, что </a:t>
            </a:r>
            <a:r>
              <a:rPr lang="ru-RU" sz="1800" i="1" dirty="0" err="1">
                <a:solidFill>
                  <a:schemeClr val="tx1"/>
                </a:solidFill>
                <a:latin typeface="Times New Roman" pitchFamily="18" charset="0"/>
                <a:cs typeface="Times New Roman" pitchFamily="18" charset="0"/>
              </a:rPr>
              <a:t>МРт</a:t>
            </a:r>
            <a:r>
              <a:rPr lang="ru-RU" sz="1800" dirty="0">
                <a:solidFill>
                  <a:schemeClr val="tx1"/>
                </a:solidFill>
                <a:latin typeface="Times New Roman" pitchFamily="18" charset="0"/>
                <a:cs typeface="Times New Roman" pitchFamily="18" charset="0"/>
              </a:rPr>
              <a:t>  равна двум третьим), т.е. на 200 млрд. долл. В тоже время объем импорта (расходы на приобретение товаров иностранного производства) увеличится на 30 миллиардов. Следовательно, расходы на товары собственного производства увеличились только на 170 млрд. долл. (200 —30), а наклон линии общих расходов снизился с 0,667 для нашего случая </a:t>
            </a:r>
            <a:r>
              <a:rPr lang="ru-RU" sz="1800" dirty="0" smtClean="0">
                <a:solidFill>
                  <a:schemeClr val="tx1"/>
                </a:solidFill>
                <a:latin typeface="Times New Roman" pitchFamily="18" charset="0"/>
                <a:cs typeface="Times New Roman" pitchFamily="18" charset="0"/>
              </a:rPr>
              <a:t>закрытой </a:t>
            </a:r>
            <a:r>
              <a:rPr lang="ru-RU" sz="1800" dirty="0">
                <a:solidFill>
                  <a:schemeClr val="tx1"/>
                </a:solidFill>
                <a:latin typeface="Times New Roman" pitchFamily="18" charset="0"/>
                <a:cs typeface="Times New Roman" pitchFamily="18" charset="0"/>
              </a:rPr>
              <a:t>экономики, до 170/300 = 0,567 для открытой</a:t>
            </a:r>
            <a:r>
              <a:rPr lang="ru-RU" sz="1800" dirty="0" smtClean="0">
                <a:solidFill>
                  <a:schemeClr val="tx1"/>
                </a:solidFill>
                <a:latin typeface="Times New Roman" pitchFamily="18" charset="0"/>
                <a:cs typeface="Times New Roman" pitchFamily="18" charset="0"/>
              </a:rPr>
              <a:t>.</a:t>
            </a:r>
          </a:p>
          <a:p>
            <a:pPr marL="914400" lvl="3" indent="0" algn="just">
              <a:buNone/>
            </a:pPr>
            <a:endParaRPr lang="ru-RU" sz="1800" dirty="0">
              <a:solidFill>
                <a:schemeClr val="tx1"/>
              </a:solidFill>
              <a:latin typeface="Times New Roman" pitchFamily="18" charset="0"/>
              <a:cs typeface="Times New Roman" pitchFamily="18" charset="0"/>
            </a:endParaRPr>
          </a:p>
          <a:p>
            <a:pPr marL="914400" lvl="3" indent="0" algn="just">
              <a:buNone/>
            </a:pPr>
            <a:endParaRPr lang="ru-RU" sz="1800" dirty="0">
              <a:solidFill>
                <a:schemeClr val="tx1"/>
              </a:solidFill>
              <a:latin typeface="Times New Roman" pitchFamily="18" charset="0"/>
              <a:cs typeface="Times New Roman" pitchFamily="18" charset="0"/>
            </a:endParaRPr>
          </a:p>
          <a:p>
            <a:pPr marL="914400" lvl="3" indent="0" algn="just">
              <a:buNone/>
            </a:pPr>
            <a:endParaRPr lang="ru-RU" sz="1800" dirty="0" smtClean="0">
              <a:solidFill>
                <a:schemeClr val="tx1"/>
              </a:solidFill>
              <a:latin typeface="Times New Roman" pitchFamily="18" charset="0"/>
              <a:cs typeface="Times New Roman" pitchFamily="18" charset="0"/>
            </a:endParaRPr>
          </a:p>
          <a:p>
            <a:pPr marL="914400" lvl="3" indent="0" algn="just">
              <a:buNone/>
            </a:pPr>
            <a:endParaRPr lang="ru-RU" sz="1800" dirty="0">
              <a:solidFill>
                <a:schemeClr val="tx1"/>
              </a:solidFill>
              <a:latin typeface="Times New Roman" pitchFamily="18" charset="0"/>
              <a:cs typeface="Times New Roman" pitchFamily="18" charset="0"/>
            </a:endParaRPr>
          </a:p>
          <a:p>
            <a:pPr marL="914400" lvl="3" indent="0" algn="just">
              <a:buNone/>
            </a:pPr>
            <a:endParaRPr lang="ru-RU" sz="1800" dirty="0" smtClean="0">
              <a:solidFill>
                <a:schemeClr val="tx1"/>
              </a:solidFill>
              <a:latin typeface="Times New Roman" pitchFamily="18" charset="0"/>
              <a:cs typeface="Times New Roman" pitchFamily="18" charset="0"/>
            </a:endParaRPr>
          </a:p>
          <a:p>
            <a:pPr marL="914400" lvl="3" indent="0" algn="just">
              <a:buNone/>
            </a:pPr>
            <a:endParaRPr lang="ru-RU" sz="1800" dirty="0" smtClean="0">
              <a:solidFill>
                <a:schemeClr val="tx1"/>
              </a:solidFill>
              <a:latin typeface="Times New Roman" pitchFamily="18" charset="0"/>
              <a:cs typeface="Times New Roman" pitchFamily="18" charset="0"/>
            </a:endParaRPr>
          </a:p>
          <a:p>
            <a:pPr marL="914400" lvl="3" indent="0" algn="just">
              <a:buNone/>
            </a:pPr>
            <a:endParaRPr lang="ru-RU" sz="1800" dirty="0" smtClean="0">
              <a:solidFill>
                <a:schemeClr val="tx1"/>
              </a:solidFill>
              <a:latin typeface="Times New Roman" pitchFamily="18" charset="0"/>
              <a:cs typeface="Times New Roman" pitchFamily="18" charset="0"/>
            </a:endParaRPr>
          </a:p>
          <a:p>
            <a:pPr marL="914400" lvl="3" indent="0" algn="ctr">
              <a:buNone/>
            </a:pPr>
            <a:r>
              <a:rPr lang="ru-RU" sz="1800" dirty="0" smtClean="0">
                <a:solidFill>
                  <a:schemeClr val="tx1"/>
                </a:solidFill>
                <a:latin typeface="Times New Roman" pitchFamily="18" charset="0"/>
                <a:cs typeface="Times New Roman" pitchFamily="18" charset="0"/>
              </a:rPr>
              <a:t>Рис.2</a:t>
            </a:r>
            <a:r>
              <a:rPr lang="ru-RU" sz="1800" dirty="0">
                <a:solidFill>
                  <a:schemeClr val="tx1"/>
                </a:solidFill>
                <a:latin typeface="Times New Roman" pitchFamily="18" charset="0"/>
                <a:cs typeface="Times New Roman" pitchFamily="18" charset="0"/>
              </a:rPr>
              <a:t>. Определение равновесного ВВП в открытой </a:t>
            </a:r>
            <a:r>
              <a:rPr lang="ru-RU" sz="1800" dirty="0" smtClean="0">
                <a:solidFill>
                  <a:schemeClr val="tx1"/>
                </a:solidFill>
                <a:latin typeface="Times New Roman" pitchFamily="18" charset="0"/>
                <a:cs typeface="Times New Roman" pitchFamily="18" charset="0"/>
              </a:rPr>
              <a:t>экономике</a:t>
            </a:r>
            <a:endParaRPr lang="ru-RU" sz="1800" dirty="0">
              <a:solidFill>
                <a:schemeClr val="tx1"/>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848" y="3559632"/>
            <a:ext cx="3456384" cy="27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899592" y="764704"/>
            <a:ext cx="8136904" cy="5976664"/>
          </a:xfrm>
        </p:spPr>
        <p:txBody>
          <a:bodyPr>
            <a:normAutofit lnSpcReduction="10000"/>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ru-RU" dirty="0" smtClean="0"/>
          </a:p>
          <a:p>
            <a:pPr marL="0" indent="0">
              <a:buNone/>
            </a:pPr>
            <a:endParaRPr lang="en-US" dirty="0"/>
          </a:p>
          <a:p>
            <a:pPr marL="0" indent="0">
              <a:buNone/>
            </a:pPr>
            <a:endParaRPr lang="en-US" sz="1600" dirty="0" smtClean="0"/>
          </a:p>
          <a:p>
            <a:pPr marL="0" indent="0" algn="ctr">
              <a:buNone/>
            </a:pPr>
            <a:r>
              <a:rPr lang="ru-RU" dirty="0" smtClean="0">
                <a:solidFill>
                  <a:schemeClr val="tx1"/>
                </a:solidFill>
                <a:latin typeface="Times New Roman" pitchFamily="18" charset="0"/>
                <a:cs typeface="Times New Roman" pitchFamily="18" charset="0"/>
              </a:rPr>
              <a:t>Рис.2</a:t>
            </a:r>
            <a:r>
              <a:rPr lang="ru-RU" dirty="0">
                <a:solidFill>
                  <a:schemeClr val="tx1"/>
                </a:solidFill>
                <a:latin typeface="Times New Roman" pitchFamily="18" charset="0"/>
                <a:cs typeface="Times New Roman" pitchFamily="18" charset="0"/>
              </a:rPr>
              <a:t>. Определение равновесного ВВП в открытой экономике</a:t>
            </a:r>
          </a:p>
          <a:p>
            <a:pPr marL="0" indent="0" algn="just">
              <a:buNone/>
            </a:pPr>
            <a:r>
              <a:rPr lang="ru-RU" dirty="0" smtClean="0">
                <a:solidFill>
                  <a:schemeClr val="tx1"/>
                </a:solidFill>
                <a:latin typeface="Times New Roman" pitchFamily="18" charset="0"/>
                <a:cs typeface="Times New Roman" pitchFamily="18" charset="0"/>
              </a:rPr>
              <a:t>	Сплошная </a:t>
            </a:r>
            <a:r>
              <a:rPr lang="ru-RU" dirty="0">
                <a:solidFill>
                  <a:schemeClr val="tx1"/>
                </a:solidFill>
                <a:latin typeface="Times New Roman" pitchFamily="18" charset="0"/>
                <a:cs typeface="Times New Roman" pitchFamily="18" charset="0"/>
              </a:rPr>
              <a:t>линия (С+</a:t>
            </a:r>
            <a:r>
              <a:rPr lang="en-US" dirty="0">
                <a:solidFill>
                  <a:schemeClr val="tx1"/>
                </a:solidFill>
                <a:latin typeface="Times New Roman" pitchFamily="18" charset="0"/>
                <a:cs typeface="Times New Roman" pitchFamily="18" charset="0"/>
              </a:rPr>
              <a:t>I</a:t>
            </a:r>
            <a:r>
              <a:rPr lang="ru-RU" dirty="0" smtClean="0">
                <a:solidFill>
                  <a:schemeClr val="tx1"/>
                </a:solidFill>
                <a:latin typeface="Times New Roman" pitchFamily="18" charset="0"/>
                <a:cs typeface="Times New Roman" pitchFamily="18" charset="0"/>
              </a:rPr>
              <a:t>+</a:t>
            </a:r>
            <a:r>
              <a:rPr lang="ru-RU" i="1" dirty="0" smtClean="0">
                <a:solidFill>
                  <a:schemeClr val="tx1"/>
                </a:solidFill>
                <a:latin typeface="Times New Roman" pitchFamily="18" charset="0"/>
                <a:cs typeface="Times New Roman" pitchFamily="18" charset="0"/>
              </a:rPr>
              <a:t>G</a:t>
            </a:r>
            <a:r>
              <a:rPr lang="ru-RU" dirty="0">
                <a:solidFill>
                  <a:schemeClr val="tx1"/>
                </a:solidFill>
                <a:latin typeface="Times New Roman" pitchFamily="18" charset="0"/>
                <a:cs typeface="Times New Roman" pitchFamily="18" charset="0"/>
              </a:rPr>
              <a:t>) представляет внутренние расходы потребителей, предприятий и государства. Если к ней прибавить чистый экспорт, то </a:t>
            </a:r>
            <a:r>
              <a:rPr lang="ru-RU" cap="small" dirty="0">
                <a:solidFill>
                  <a:schemeClr val="tx1"/>
                </a:solidFill>
                <a:latin typeface="Times New Roman" pitchFamily="18" charset="0"/>
                <a:cs typeface="Times New Roman" pitchFamily="18" charset="0"/>
              </a:rPr>
              <a:t>получим </a:t>
            </a:r>
            <a:r>
              <a:rPr lang="ru-RU" dirty="0">
                <a:solidFill>
                  <a:schemeClr val="tx1"/>
                </a:solidFill>
                <a:latin typeface="Times New Roman" pitchFamily="18" charset="0"/>
                <a:cs typeface="Times New Roman" pitchFamily="18" charset="0"/>
              </a:rPr>
              <a:t>пунктирную </a:t>
            </a:r>
            <a:r>
              <a:rPr lang="ru-RU" cap="small" dirty="0">
                <a:solidFill>
                  <a:schemeClr val="tx1"/>
                </a:solidFill>
                <a:latin typeface="Times New Roman" pitchFamily="18" charset="0"/>
                <a:cs typeface="Times New Roman" pitchFamily="18" charset="0"/>
              </a:rPr>
              <a:t>линию </a:t>
            </a:r>
            <a:r>
              <a:rPr lang="ru-RU" dirty="0">
                <a:solidFill>
                  <a:schemeClr val="tx1"/>
                </a:solidFill>
                <a:latin typeface="Times New Roman" pitchFamily="18" charset="0"/>
                <a:cs typeface="Times New Roman" pitchFamily="18" charset="0"/>
              </a:rPr>
              <a:t>совокупных расходов. Равновесие достигается в точке </a:t>
            </a:r>
            <a:r>
              <a:rPr lang="ru-RU" i="1" dirty="0">
                <a:solidFill>
                  <a:schemeClr val="tx1"/>
                </a:solidFill>
                <a:latin typeface="Times New Roman" pitchFamily="18" charset="0"/>
                <a:cs typeface="Times New Roman" pitchFamily="18" charset="0"/>
              </a:rPr>
              <a:t>Е,</a:t>
            </a:r>
            <a:r>
              <a:rPr lang="ru-RU" dirty="0">
                <a:solidFill>
                  <a:schemeClr val="tx1"/>
                </a:solidFill>
                <a:latin typeface="Times New Roman" pitchFamily="18" charset="0"/>
                <a:cs typeface="Times New Roman" pitchFamily="18" charset="0"/>
              </a:rPr>
              <a:t> в которой величина ВВП равна вели­чине совокупных расходов на товары и услуги, произведенные в США. Отметим, что на­клон линии, нанесенной пунктиром, которая представляет кривую совокупных расходов, будет меньше наклона внутреннего спроса, что отражает утечку части расходов на импорт.</a:t>
            </a:r>
          </a:p>
          <a:p>
            <a:pPr marL="914400" lvl="3" indent="0">
              <a:buNone/>
            </a:pPr>
            <a:endParaRPr lang="ru-RU" dirty="0"/>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7847" y="290721"/>
            <a:ext cx="4578449" cy="364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27384"/>
            <a:ext cx="7848872" cy="6768752"/>
          </a:xfrm>
        </p:spPr>
        <p:txBody>
          <a:bodyPr>
            <a:noAutofit/>
          </a:bodyPr>
          <a:lstStyle/>
          <a:p>
            <a:pPr marL="0" indent="0" algn="ctr">
              <a:buNone/>
            </a:pPr>
            <a:r>
              <a:rPr lang="ru-RU" sz="2200" b="1" dirty="0">
                <a:solidFill>
                  <a:schemeClr val="tx1"/>
                </a:solidFill>
                <a:latin typeface="Times New Roman" pitchFamily="18" charset="0"/>
                <a:cs typeface="Times New Roman" pitchFamily="18" charset="0"/>
              </a:rPr>
              <a:t>Мультипликатор и открытая </a:t>
            </a:r>
            <a:r>
              <a:rPr lang="ru-RU" sz="2200" b="1" dirty="0" smtClean="0">
                <a:solidFill>
                  <a:schemeClr val="tx1"/>
                </a:solidFill>
                <a:latin typeface="Times New Roman" pitchFamily="18" charset="0"/>
                <a:cs typeface="Times New Roman" pitchFamily="18" charset="0"/>
              </a:rPr>
              <a:t>экономика</a:t>
            </a:r>
            <a:endParaRPr lang="ru-RU" sz="2200" dirty="0" smtClean="0">
              <a:solidFill>
                <a:schemeClr val="tx1"/>
              </a:solidFill>
              <a:latin typeface="Times New Roman" pitchFamily="18" charset="0"/>
              <a:cs typeface="Times New Roman" pitchFamily="18" charset="0"/>
            </a:endParaRPr>
          </a:p>
          <a:p>
            <a:pPr marL="0" indent="457200" algn="just">
              <a:buNone/>
            </a:pPr>
            <a:endParaRPr lang="ru-RU" dirty="0" smtClean="0">
              <a:solidFill>
                <a:schemeClr val="tx1"/>
              </a:solidFill>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Утечка </a:t>
            </a:r>
            <a:r>
              <a:rPr lang="ru-RU" dirty="0">
                <a:solidFill>
                  <a:schemeClr val="tx1"/>
                </a:solidFill>
                <a:latin typeface="Times New Roman" pitchFamily="18" charset="0"/>
                <a:cs typeface="Times New Roman" pitchFamily="18" charset="0"/>
              </a:rPr>
              <a:t>расходов на приобретение импорта проявляется в виде неожиданного изменения мультипликатора в открытой экономике. Рассмотрим, почему это происходит.</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Один </a:t>
            </a:r>
            <a:r>
              <a:rPr lang="ru-RU" dirty="0">
                <a:solidFill>
                  <a:schemeClr val="tx1"/>
                </a:solidFill>
                <a:latin typeface="Times New Roman" pitchFamily="18" charset="0"/>
                <a:cs typeface="Times New Roman" pitchFamily="18" charset="0"/>
              </a:rPr>
              <a:t>из способов определения мультипликатора расходов для открытой экономики - это подсчет всех дополнительных расходов, которые возникают в результате единичного </a:t>
            </a:r>
            <a:r>
              <a:rPr lang="ru-RU" dirty="0" smtClean="0">
                <a:solidFill>
                  <a:schemeClr val="tx1"/>
                </a:solidFill>
                <a:latin typeface="Times New Roman" pitchFamily="18" charset="0"/>
                <a:cs typeface="Times New Roman" pitchFamily="18" charset="0"/>
              </a:rPr>
              <a:t>прироста </a:t>
            </a:r>
            <a:r>
              <a:rPr lang="ru-RU" dirty="0">
                <a:solidFill>
                  <a:schemeClr val="tx1"/>
                </a:solidFill>
                <a:latin typeface="Times New Roman" pitchFamily="18" charset="0"/>
                <a:cs typeface="Times New Roman" pitchFamily="18" charset="0"/>
              </a:rPr>
              <a:t>государственных расходов, инвестиций или экспорта. </a:t>
            </a:r>
            <a:r>
              <a:rPr lang="ru-RU" dirty="0" smtClean="0">
                <a:solidFill>
                  <a:schemeClr val="tx1"/>
                </a:solidFill>
                <a:latin typeface="Times New Roman" pitchFamily="18" charset="0"/>
                <a:cs typeface="Times New Roman" pitchFamily="18" charset="0"/>
              </a:rPr>
              <a:t>Например</a:t>
            </a:r>
            <a:r>
              <a:rPr lang="ru-RU" dirty="0">
                <a:solidFill>
                  <a:schemeClr val="tx1"/>
                </a:solidFill>
                <a:latin typeface="Times New Roman" pitchFamily="18" charset="0"/>
                <a:cs typeface="Times New Roman" pitchFamily="18" charset="0"/>
              </a:rPr>
              <a:t>, Германии необходимо приобрести компьютеры для модернизации безнадежно устаревшего оборудования, </a:t>
            </a:r>
            <a:r>
              <a:rPr lang="ru-RU" dirty="0" smtClean="0">
                <a:solidFill>
                  <a:schemeClr val="tx1"/>
                </a:solidFill>
                <a:latin typeface="Times New Roman" pitchFamily="18" charset="0"/>
                <a:cs typeface="Times New Roman" pitchFamily="18" charset="0"/>
              </a:rPr>
              <a:t>которое </a:t>
            </a:r>
            <a:r>
              <a:rPr lang="ru-RU" dirty="0">
                <a:solidFill>
                  <a:schemeClr val="tx1"/>
                </a:solidFill>
                <a:latin typeface="Times New Roman" pitchFamily="18" charset="0"/>
                <a:cs typeface="Times New Roman" pitchFamily="18" charset="0"/>
              </a:rPr>
              <a:t>используется в Восточной </a:t>
            </a:r>
            <a:r>
              <a:rPr lang="ru-RU" dirty="0" smtClean="0">
                <a:solidFill>
                  <a:schemeClr val="tx1"/>
                </a:solidFill>
                <a:latin typeface="Times New Roman" pitchFamily="18" charset="0"/>
                <a:cs typeface="Times New Roman" pitchFamily="18" charset="0"/>
              </a:rPr>
              <a:t>Германии</a:t>
            </a:r>
            <a:r>
              <a:rPr lang="ru-RU" dirty="0">
                <a:solidFill>
                  <a:schemeClr val="tx1"/>
                </a:solidFill>
                <a:latin typeface="Times New Roman" pitchFamily="18" charset="0"/>
                <a:cs typeface="Times New Roman" pitchFamily="18" charset="0"/>
              </a:rPr>
              <a:t>. Каждый </a:t>
            </a:r>
            <a:r>
              <a:rPr lang="ru-RU" dirty="0" smtClean="0">
                <a:solidFill>
                  <a:schemeClr val="tx1"/>
                </a:solidFill>
                <a:latin typeface="Times New Roman" pitchFamily="18" charset="0"/>
                <a:cs typeface="Times New Roman" pitchFamily="18" charset="0"/>
              </a:rPr>
              <a:t>дополнительный </a:t>
            </a:r>
            <a:r>
              <a:rPr lang="ru-RU" dirty="0">
                <a:solidFill>
                  <a:schemeClr val="tx1"/>
                </a:solidFill>
                <a:latin typeface="Times New Roman" pitchFamily="18" charset="0"/>
                <a:cs typeface="Times New Roman" pitchFamily="18" charset="0"/>
              </a:rPr>
              <a:t>доллар, потраченный на американские компьютеры, даст прирост ВВП США в 1 долл., две третьих которого, или 667 долл., будут израсходованы американцами на </a:t>
            </a:r>
            <a:r>
              <a:rPr lang="ru-RU" dirty="0" smtClean="0">
                <a:solidFill>
                  <a:schemeClr val="tx1"/>
                </a:solidFill>
                <a:latin typeface="Times New Roman" pitchFamily="18" charset="0"/>
                <a:cs typeface="Times New Roman" pitchFamily="18" charset="0"/>
              </a:rPr>
              <a:t>потребление</a:t>
            </a:r>
            <a:r>
              <a:rPr lang="ru-RU" dirty="0">
                <a:solidFill>
                  <a:schemeClr val="tx1"/>
                </a:solidFill>
                <a:latin typeface="Times New Roman" pitchFamily="18" charset="0"/>
                <a:cs typeface="Times New Roman" pitchFamily="18" charset="0"/>
              </a:rPr>
              <a:t>. Однако, в соответствии с предельной склонностью к </a:t>
            </a:r>
            <a:r>
              <a:rPr lang="ru-RU" dirty="0" smtClean="0">
                <a:solidFill>
                  <a:schemeClr val="tx1"/>
                </a:solidFill>
                <a:latin typeface="Times New Roman" pitchFamily="18" charset="0"/>
                <a:cs typeface="Times New Roman" pitchFamily="18" charset="0"/>
              </a:rPr>
              <a:t>импорту</a:t>
            </a:r>
            <a:r>
              <a:rPr lang="ru-RU" dirty="0">
                <a:solidFill>
                  <a:schemeClr val="tx1"/>
                </a:solidFill>
                <a:latin typeface="Times New Roman" pitchFamily="18" charset="0"/>
                <a:cs typeface="Times New Roman" pitchFamily="18" charset="0"/>
              </a:rPr>
              <a:t>, равной 0,1, одна десятая часть каждого дополнительно­го доллара дохода будет израсходована на заграничные </a:t>
            </a:r>
            <a:r>
              <a:rPr lang="ru-RU" dirty="0" smtClean="0">
                <a:solidFill>
                  <a:schemeClr val="tx1"/>
                </a:solidFill>
                <a:latin typeface="Times New Roman" pitchFamily="18" charset="0"/>
                <a:cs typeface="Times New Roman" pitchFamily="18" charset="0"/>
              </a:rPr>
              <a:t>товары </a:t>
            </a:r>
            <a:r>
              <a:rPr lang="ru-RU" dirty="0">
                <a:solidFill>
                  <a:schemeClr val="tx1"/>
                </a:solidFill>
                <a:latin typeface="Times New Roman" pitchFamily="18" charset="0"/>
                <a:cs typeface="Times New Roman" pitchFamily="18" charset="0"/>
              </a:rPr>
              <a:t>и услуги, поэтому на товары собственного производства </a:t>
            </a:r>
            <a:r>
              <a:rPr lang="ru-RU" dirty="0" smtClean="0">
                <a:solidFill>
                  <a:schemeClr val="tx1"/>
                </a:solidFill>
                <a:latin typeface="Times New Roman" pitchFamily="18" charset="0"/>
                <a:cs typeface="Times New Roman" pitchFamily="18" charset="0"/>
              </a:rPr>
              <a:t>будет </a:t>
            </a:r>
            <a:r>
              <a:rPr lang="ru-RU" dirty="0">
                <a:solidFill>
                  <a:schemeClr val="tx1"/>
                </a:solidFill>
                <a:latin typeface="Times New Roman" pitchFamily="18" charset="0"/>
                <a:cs typeface="Times New Roman" pitchFamily="18" charset="0"/>
              </a:rPr>
              <a:t>расходоваться только 0,567 долл. Эти 0,567 долл. </a:t>
            </a:r>
            <a:r>
              <a:rPr lang="ru-RU" dirty="0" smtClean="0">
                <a:solidFill>
                  <a:schemeClr val="tx1"/>
                </a:solidFill>
                <a:latin typeface="Times New Roman" pitchFamily="18" charset="0"/>
                <a:cs typeface="Times New Roman" pitchFamily="18" charset="0"/>
              </a:rPr>
              <a:t>внутренних </a:t>
            </a:r>
            <a:r>
              <a:rPr lang="ru-RU" dirty="0">
                <a:solidFill>
                  <a:schemeClr val="tx1"/>
                </a:solidFill>
                <a:latin typeface="Times New Roman" pitchFamily="18" charset="0"/>
                <a:cs typeface="Times New Roman" pitchFamily="18" charset="0"/>
              </a:rPr>
              <a:t>расходов дают 0,567 долл. дохода, из которого 0,321=0,567х0,567 долл. будут расходоваться на потребление </a:t>
            </a:r>
            <a:r>
              <a:rPr lang="ru-RU" dirty="0" smtClean="0">
                <a:solidFill>
                  <a:schemeClr val="tx1"/>
                </a:solidFill>
                <a:latin typeface="Times New Roman" pitchFamily="18" charset="0"/>
                <a:cs typeface="Times New Roman" pitchFamily="18" charset="0"/>
              </a:rPr>
              <a:t>домашних </a:t>
            </a:r>
            <a:r>
              <a:rPr lang="ru-RU" dirty="0">
                <a:solidFill>
                  <a:schemeClr val="tx1"/>
                </a:solidFill>
                <a:latin typeface="Times New Roman" pitchFamily="18" charset="0"/>
                <a:cs typeface="Times New Roman" pitchFamily="18" charset="0"/>
              </a:rPr>
              <a:t>товаров и услуг в следующем цикле. Следовательно, общий прирост выпуска, или же мультипликатор в открытой экономике, вычисляется </a:t>
            </a:r>
            <a:r>
              <a:rPr lang="ru-RU" dirty="0" smtClean="0">
                <a:solidFill>
                  <a:schemeClr val="tx1"/>
                </a:solidFill>
                <a:latin typeface="Times New Roman" pitchFamily="18" charset="0"/>
                <a:cs typeface="Times New Roman" pitchFamily="18" charset="0"/>
              </a:rPr>
              <a:t>следующим образом. </a:t>
            </a:r>
            <a:endParaRPr lang="ru-RU"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764704"/>
            <a:ext cx="7848872" cy="5760640"/>
          </a:xfrm>
        </p:spPr>
        <p:txBody>
          <a:bodyPr>
            <a:normAutofit lnSpcReduction="10000"/>
          </a:bodyPr>
          <a:lstStyle/>
          <a:p>
            <a:pPr marL="0" indent="457200" algn="just">
              <a:buNone/>
            </a:pPr>
            <a:r>
              <a:rPr lang="ru-RU" dirty="0" smtClean="0">
                <a:solidFill>
                  <a:schemeClr val="tx1"/>
                </a:solidFill>
                <a:latin typeface="Times New Roman" pitchFamily="18" charset="0"/>
                <a:cs typeface="Times New Roman" pitchFamily="18" charset="0"/>
              </a:rPr>
              <a:t>Мультипликатор в открытой экономике = 1 + 0,567 + (0,567)</a:t>
            </a:r>
            <a:r>
              <a:rPr lang="en-US" dirty="0" smtClean="0">
                <a:solidFill>
                  <a:schemeClr val="tx1"/>
                </a:solidFill>
                <a:latin typeface="Times New Roman" pitchFamily="18" charset="0"/>
                <a:cs typeface="Times New Roman" pitchFamily="18" charset="0"/>
              </a:rPr>
              <a:t>^2+… = </a:t>
            </a:r>
          </a:p>
          <a:p>
            <a:pPr marL="0" indent="0" algn="just">
              <a:buNone/>
            </a:pPr>
            <a:r>
              <a:rPr lang="en-US" dirty="0" smtClean="0">
                <a:solidFill>
                  <a:schemeClr val="tx1"/>
                </a:solidFill>
                <a:latin typeface="Times New Roman" pitchFamily="18" charset="0"/>
                <a:cs typeface="Times New Roman" pitchFamily="18" charset="0"/>
              </a:rPr>
              <a:t>= 1+ (2/3-1/16)+(2/3-1/16)^2+.. = 1/(1-2/3+1/16)=2,3</a:t>
            </a:r>
            <a:endParaRPr lang="ru-RU" dirty="0" smtClean="0">
              <a:solidFill>
                <a:schemeClr val="tx1"/>
              </a:solidFill>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Сравните </a:t>
            </a:r>
            <a:r>
              <a:rPr lang="ru-RU" dirty="0">
                <a:solidFill>
                  <a:schemeClr val="tx1"/>
                </a:solidFill>
                <a:latin typeface="Times New Roman" pitchFamily="18" charset="0"/>
                <a:cs typeface="Times New Roman" pitchFamily="18" charset="0"/>
              </a:rPr>
              <a:t>его величину с мультипликатором для закрытой экономики </a:t>
            </a:r>
            <a:r>
              <a:rPr lang="en-US"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1/(1 —0,667) * 3.</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Другой способ расчета мультипликатора заключается в следующем. Вспомним, что мультипликатор в нашей простейшей модели был равен </a:t>
            </a:r>
            <a:r>
              <a:rPr lang="en-US" i="1" dirty="0" smtClean="0">
                <a:solidFill>
                  <a:schemeClr val="tx1"/>
                </a:solidFill>
                <a:latin typeface="Times New Roman" pitchFamily="18" charset="0"/>
                <a:cs typeface="Times New Roman" pitchFamily="18" charset="0"/>
              </a:rPr>
              <a:t>Х/MPS</a:t>
            </a:r>
            <a:r>
              <a:rPr lang="ru-RU" dirty="0" smtClean="0">
                <a:solidFill>
                  <a:schemeClr val="tx1"/>
                </a:solidFill>
                <a:latin typeface="Times New Roman" pitchFamily="18" charset="0"/>
                <a:cs typeface="Times New Roman" pitchFamily="18" charset="0"/>
              </a:rPr>
              <a:t>, где </a:t>
            </a:r>
            <a:r>
              <a:rPr lang="en-US" i="1" dirty="0" smtClean="0">
                <a:solidFill>
                  <a:schemeClr val="tx1"/>
                </a:solidFill>
                <a:latin typeface="Times New Roman" pitchFamily="18" charset="0"/>
                <a:cs typeface="Times New Roman" pitchFamily="18" charset="0"/>
              </a:rPr>
              <a:t>MPS</a:t>
            </a:r>
            <a:r>
              <a:rPr lang="ru-RU" dirty="0" smtClean="0">
                <a:solidFill>
                  <a:schemeClr val="tx1"/>
                </a:solidFill>
                <a:latin typeface="Times New Roman" pitchFamily="18" charset="0"/>
                <a:cs typeface="Times New Roman" pitchFamily="18" charset="0"/>
              </a:rPr>
              <a:t>— это предельная склон­ность к сбережениям, или “утечка" из потребления. Этот подход может быть применен и для открытой экономики, поэтому аналогом ее для открытой экономики является общая утечка в расчете на доллар дополнительного дохода — утечка в долларах на сбережения </a:t>
            </a:r>
            <a:r>
              <a:rPr lang="en-US" i="1" dirty="0" smtClean="0">
                <a:solidFill>
                  <a:schemeClr val="tx1"/>
                </a:solidFill>
                <a:latin typeface="Times New Roman" pitchFamily="18" charset="0"/>
                <a:cs typeface="Times New Roman" pitchFamily="18" charset="0"/>
              </a:rPr>
              <a:t>(MPS)</a:t>
            </a:r>
            <a:r>
              <a:rPr lang="ru-RU" dirty="0" smtClean="0">
                <a:solidFill>
                  <a:schemeClr val="tx1"/>
                </a:solidFill>
                <a:latin typeface="Times New Roman" pitchFamily="18" charset="0"/>
                <a:cs typeface="Times New Roman" pitchFamily="18" charset="0"/>
              </a:rPr>
              <a:t> и утечка на импорт </a:t>
            </a:r>
            <a:r>
              <a:rPr lang="en-US" i="1" dirty="0" smtClean="0">
                <a:solidFill>
                  <a:schemeClr val="tx1"/>
                </a:solidFill>
                <a:latin typeface="Times New Roman" pitchFamily="18" charset="0"/>
                <a:cs typeface="Times New Roman" pitchFamily="18" charset="0"/>
              </a:rPr>
              <a:t>(</a:t>
            </a:r>
            <a:r>
              <a:rPr lang="en-US" i="1" dirty="0" err="1" smtClean="0">
                <a:solidFill>
                  <a:schemeClr val="tx1"/>
                </a:solidFill>
                <a:latin typeface="Times New Roman" pitchFamily="18" charset="0"/>
                <a:cs typeface="Times New Roman" pitchFamily="18" charset="0"/>
              </a:rPr>
              <a:t>МРт</a:t>
            </a: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Следовательно, мультипликатор в открытой экономике равен: </a:t>
            </a:r>
            <a:r>
              <a:rPr lang="en-US" dirty="0" smtClean="0">
                <a:solidFill>
                  <a:schemeClr val="tx1"/>
                </a:solidFill>
                <a:latin typeface="Times New Roman" pitchFamily="18" charset="0"/>
                <a:cs typeface="Times New Roman" pitchFamily="18" charset="0"/>
              </a:rPr>
              <a:t> </a:t>
            </a:r>
          </a:p>
          <a:p>
            <a:pPr marL="0" indent="0" algn="just">
              <a:buNone/>
            </a:pPr>
            <a:r>
              <a:rPr lang="ru-RU" dirty="0" smtClean="0">
                <a:solidFill>
                  <a:schemeClr val="tx1"/>
                </a:solidFill>
                <a:latin typeface="Times New Roman" pitchFamily="18" charset="0"/>
                <a:cs typeface="Times New Roman" pitchFamily="18" charset="0"/>
              </a:rPr>
              <a:t>1/(</a:t>
            </a:r>
            <a:r>
              <a:rPr lang="en-US" dirty="0" err="1" smtClean="0">
                <a:solidFill>
                  <a:schemeClr val="tx1"/>
                </a:solidFill>
                <a:latin typeface="Times New Roman" pitchFamily="18" charset="0"/>
                <a:cs typeface="Times New Roman" pitchFamily="18" charset="0"/>
              </a:rPr>
              <a:t>MPS+MPm</a:t>
            </a:r>
            <a:r>
              <a:rPr lang="en-US" dirty="0" smtClean="0">
                <a:solidFill>
                  <a:schemeClr val="tx1"/>
                </a:solidFill>
                <a:latin typeface="Times New Roman" pitchFamily="18" charset="0"/>
                <a:cs typeface="Times New Roman" pitchFamily="18" charset="0"/>
              </a:rPr>
              <a:t>) = 1/(0,333+0,1) = 1/0,433 = 2,3</a:t>
            </a:r>
          </a:p>
          <a:p>
            <a:pPr marL="0" indent="457200" algn="just">
              <a:buNone/>
            </a:pPr>
            <a:r>
              <a:rPr lang="ru-RU" dirty="0" smtClean="0">
                <a:solidFill>
                  <a:schemeClr val="tx1"/>
                </a:solidFill>
                <a:latin typeface="Times New Roman" pitchFamily="18" charset="0"/>
                <a:cs typeface="Times New Roman" pitchFamily="18" charset="0"/>
              </a:rPr>
              <a:t>Отметим, что результат расчетов методом цепной реакции и методом анализа утечек получился один и тот же.</a:t>
            </a:r>
          </a:p>
          <a:p>
            <a:pPr marL="0" indent="0" algn="just">
              <a:buNone/>
            </a:pPr>
            <a:r>
              <a:rPr lang="en-US" i="1" dirty="0" smtClean="0">
                <a:solidFill>
                  <a:schemeClr val="tx1"/>
                </a:solidFill>
                <a:latin typeface="Times New Roman" pitchFamily="18" charset="0"/>
                <a:cs typeface="Times New Roman" pitchFamily="18" charset="0"/>
              </a:rPr>
              <a:t>	</a:t>
            </a:r>
            <a:r>
              <a:rPr lang="ru-RU" i="1" dirty="0" smtClean="0">
                <a:solidFill>
                  <a:schemeClr val="tx1"/>
                </a:solidFill>
                <a:latin typeface="Times New Roman" pitchFamily="18" charset="0"/>
                <a:cs typeface="Times New Roman" pitchFamily="18" charset="0"/>
              </a:rPr>
              <a:t>Подведем </a:t>
            </a:r>
            <a:r>
              <a:rPr lang="ru-RU" i="1" dirty="0">
                <a:solidFill>
                  <a:schemeClr val="tx1"/>
                </a:solidFill>
                <a:latin typeface="Times New Roman" pitchFamily="18" charset="0"/>
                <a:cs typeface="Times New Roman" pitchFamily="18" charset="0"/>
              </a:rPr>
              <a:t>итог. </a:t>
            </a:r>
            <a:r>
              <a:rPr lang="ru-RU" dirty="0">
                <a:solidFill>
                  <a:schemeClr val="tx1"/>
                </a:solidFill>
                <a:latin typeface="Times New Roman" pitchFamily="18" charset="0"/>
                <a:cs typeface="Times New Roman" pitchFamily="18" charset="0"/>
              </a:rPr>
              <a:t>Поскольку часть любого прироста дохода в </a:t>
            </a:r>
            <a:r>
              <a:rPr lang="ru-RU" dirty="0" smtClean="0">
                <a:solidFill>
                  <a:schemeClr val="tx1"/>
                </a:solidFill>
                <a:latin typeface="Times New Roman" pitchFamily="18" charset="0"/>
                <a:cs typeface="Times New Roman" pitchFamily="18" charset="0"/>
              </a:rPr>
              <a:t>открытой </a:t>
            </a:r>
            <a:r>
              <a:rPr lang="ru-RU" dirty="0">
                <a:solidFill>
                  <a:schemeClr val="tx1"/>
                </a:solidFill>
                <a:latin typeface="Times New Roman" pitchFamily="18" charset="0"/>
                <a:cs typeface="Times New Roman" pitchFamily="18" charset="0"/>
              </a:rPr>
              <a:t>экономике перетекает в импорт, значение </a:t>
            </a:r>
            <a:r>
              <a:rPr lang="ru-RU" dirty="0" smtClean="0">
                <a:solidFill>
                  <a:schemeClr val="tx1"/>
                </a:solidFill>
                <a:latin typeface="Times New Roman" pitchFamily="18" charset="0"/>
                <a:cs typeface="Times New Roman" pitchFamily="18" charset="0"/>
              </a:rPr>
              <a:t>мультипликатора </a:t>
            </a:r>
            <a:r>
              <a:rPr lang="ru-RU" dirty="0">
                <a:solidFill>
                  <a:schemeClr val="tx1"/>
                </a:solidFill>
                <a:latin typeface="Times New Roman" pitchFamily="18" charset="0"/>
                <a:cs typeface="Times New Roman" pitchFamily="18" charset="0"/>
              </a:rPr>
              <a:t>для нее будет меньше, чем для закрытой экономики. </a:t>
            </a:r>
          </a:p>
          <a:p>
            <a:pPr marL="914400" lvl="3" indent="0">
              <a:buNone/>
            </a:pPr>
            <a:endParaRPr lang="ru-RU" sz="2000"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116632"/>
            <a:ext cx="7992888" cy="6552728"/>
          </a:xfrm>
        </p:spPr>
        <p:txBody>
          <a:bodyPr>
            <a:normAutofit/>
          </a:bodyPr>
          <a:lstStyle/>
          <a:p>
            <a:pPr marL="0" indent="0" algn="ctr">
              <a:buNone/>
            </a:pPr>
            <a:r>
              <a:rPr lang="ru-RU" sz="2200" b="1" dirty="0" smtClean="0">
                <a:solidFill>
                  <a:schemeClr val="tx1"/>
                </a:solidFill>
                <a:latin typeface="Times New Roman" pitchFamily="18" charset="0"/>
                <a:cs typeface="Times New Roman" pitchFamily="18" charset="0"/>
              </a:rPr>
              <a:t>Внешнеторговый дефицит и экономическая активность в США.</a:t>
            </a:r>
          </a:p>
          <a:p>
            <a:pPr marL="0" indent="0" algn="just">
              <a:buNone/>
            </a:pPr>
            <a:endParaRPr lang="ru-RU" sz="1700" b="1" dirty="0" smtClean="0">
              <a:solidFill>
                <a:schemeClr val="tx1"/>
              </a:solidFill>
              <a:latin typeface="Times New Roman" pitchFamily="18" charset="0"/>
              <a:cs typeface="Times New Roman" pitchFamily="18" charset="0"/>
            </a:endParaRPr>
          </a:p>
          <a:p>
            <a:pPr marL="0" indent="0" algn="just">
              <a:buNone/>
            </a:pPr>
            <a:r>
              <a:rPr lang="en-US" sz="1700" dirty="0" smtClean="0">
                <a:solidFill>
                  <a:schemeClr val="tx1"/>
                </a:solidFill>
                <a:latin typeface="Times New Roman" pitchFamily="18" charset="0"/>
                <a:cs typeface="Times New Roman" pitchFamily="18" charset="0"/>
              </a:rPr>
              <a:t>	</a:t>
            </a:r>
            <a:r>
              <a:rPr lang="ru-RU" sz="1700" dirty="0" smtClean="0">
                <a:solidFill>
                  <a:schemeClr val="tx1"/>
                </a:solidFill>
                <a:latin typeface="Times New Roman" pitchFamily="18" charset="0"/>
                <a:cs typeface="Times New Roman" pitchFamily="18" charset="0"/>
              </a:rPr>
              <a:t>В  </a:t>
            </a:r>
            <a:r>
              <a:rPr lang="ru-RU" sz="1700" dirty="0">
                <a:solidFill>
                  <a:schemeClr val="tx1"/>
                </a:solidFill>
                <a:latin typeface="Times New Roman" pitchFamily="18" charset="0"/>
                <a:cs typeface="Times New Roman" pitchFamily="18" charset="0"/>
              </a:rPr>
              <a:t>мире, в котором постоянно усиливаются связи между странами посредством торговли и финансов, отдельным государствам следует уделять пристальное внимание тому, что происходит за рубежом. Если политика страны не соответствует политике ее торговых партнеров, она может столкнуться с серьезными экономическими проблемами, такими как значительный спад деловой активности, скачок инфляции или нарушение торгового баланса.</a:t>
            </a:r>
          </a:p>
          <a:p>
            <a:pPr marL="0" indent="0" algn="just">
              <a:buNone/>
            </a:pPr>
            <a:r>
              <a:rPr lang="en-US" sz="1700" dirty="0" smtClean="0">
                <a:solidFill>
                  <a:schemeClr val="tx1"/>
                </a:solidFill>
                <a:latin typeface="Times New Roman" pitchFamily="18" charset="0"/>
                <a:cs typeface="Times New Roman" pitchFamily="18" charset="0"/>
              </a:rPr>
              <a:t>	</a:t>
            </a:r>
            <a:r>
              <a:rPr lang="ru-RU" sz="1700" dirty="0" smtClean="0">
                <a:solidFill>
                  <a:schemeClr val="tx1"/>
                </a:solidFill>
                <a:latin typeface="Times New Roman" pitchFamily="18" charset="0"/>
                <a:cs typeface="Times New Roman" pitchFamily="18" charset="0"/>
              </a:rPr>
              <a:t>Хороший </a:t>
            </a:r>
            <a:r>
              <a:rPr lang="ru-RU" sz="1700" dirty="0">
                <a:solidFill>
                  <a:schemeClr val="tx1"/>
                </a:solidFill>
                <a:latin typeface="Times New Roman" pitchFamily="18" charset="0"/>
                <a:cs typeface="Times New Roman" pitchFamily="18" charset="0"/>
              </a:rPr>
              <a:t>пример влияния внешней торговли на экономику приведен на рис. </a:t>
            </a:r>
            <a:r>
              <a:rPr lang="ru-RU" sz="1700" dirty="0" smtClean="0">
                <a:solidFill>
                  <a:schemeClr val="tx1"/>
                </a:solidFill>
                <a:latin typeface="Times New Roman" pitchFamily="18" charset="0"/>
                <a:cs typeface="Times New Roman" pitchFamily="18" charset="0"/>
              </a:rPr>
              <a:t>3</a:t>
            </a:r>
            <a:r>
              <a:rPr lang="ru-RU" sz="1700" dirty="0">
                <a:solidFill>
                  <a:schemeClr val="tx1"/>
                </a:solidFill>
                <a:latin typeface="Times New Roman" pitchFamily="18" charset="0"/>
                <a:cs typeface="Times New Roman" pitchFamily="18" charset="0"/>
              </a:rPr>
              <a:t>, который довольно точно отображает одно из крупнейших событий предыдущего десятилетия - резкое падение величины чистого экспорта в США в начале 80-х. Чтобы получить примерное представление о масштабах этого падения, мы можем сравнить ситуацию в 1980 и 1986 годах (эти годы характеризуются примерно одинаковым объемом испо­льзования ресурсов). В этот период реальный чистый экспорт в ценах 1092 года уменьшился с 10 млрд. долл. активного сальдо торгового баланса до 164 млрд. дефицита. Такое сокращение чистого экспорта на 174 млрд. долл. </a:t>
            </a:r>
            <a:r>
              <a:rPr lang="ru-RU" sz="1700" i="1" dirty="0">
                <a:solidFill>
                  <a:schemeClr val="tx1"/>
                </a:solidFill>
                <a:latin typeface="Times New Roman" pitchFamily="18" charset="0"/>
                <a:cs typeface="Times New Roman" pitchFamily="18" charset="0"/>
              </a:rPr>
              <a:t>составляет 4% реального среднегодового ВВП для этого периода,</a:t>
            </a:r>
            <a:r>
              <a:rPr lang="ru-RU" sz="1700" dirty="0">
                <a:solidFill>
                  <a:schemeClr val="tx1"/>
                </a:solidFill>
                <a:latin typeface="Times New Roman" pitchFamily="18" charset="0"/>
                <a:cs typeface="Times New Roman" pitchFamily="18" charset="0"/>
              </a:rPr>
              <a:t> что стало причиной увольнения многих рабочих, в результате вытеснения </a:t>
            </a:r>
            <a:r>
              <a:rPr lang="ru-RU" sz="1700" dirty="0" smtClean="0">
                <a:solidFill>
                  <a:schemeClr val="tx1"/>
                </a:solidFill>
                <a:latin typeface="Times New Roman" pitchFamily="18" charset="0"/>
                <a:cs typeface="Times New Roman" pitchFamily="18" charset="0"/>
              </a:rPr>
              <a:t>отечественной </a:t>
            </a:r>
            <a:r>
              <a:rPr lang="ru-RU" sz="1700" dirty="0">
                <a:solidFill>
                  <a:schemeClr val="tx1"/>
                </a:solidFill>
                <a:latin typeface="Times New Roman" pitchFamily="18" charset="0"/>
                <a:cs typeface="Times New Roman" pitchFamily="18" charset="0"/>
              </a:rPr>
              <a:t>продукции импортной, что происходило не только на американском, но и на некоторых зарубежных рынках</a:t>
            </a:r>
            <a:r>
              <a:rPr lang="ru-RU" sz="1700" dirty="0" smtClean="0">
                <a:solidFill>
                  <a:schemeClr val="tx1"/>
                </a:solidFill>
                <a:latin typeface="Times New Roman" pitchFamily="18" charset="0"/>
                <a:cs typeface="Times New Roman" pitchFamily="18" charset="0"/>
              </a:rPr>
              <a:t>.</a:t>
            </a:r>
            <a:endParaRPr lang="ru-RU" sz="17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79512" y="4221088"/>
            <a:ext cx="8847956" cy="2448272"/>
          </a:xfrm>
        </p:spPr>
        <p:txBody>
          <a:bodyPr>
            <a:normAutofit/>
          </a:bodyPr>
          <a:lstStyle/>
          <a:p>
            <a:pPr marL="914400" lvl="3" indent="0" algn="ctr">
              <a:buNone/>
            </a:pPr>
            <a:r>
              <a:rPr lang="ru-RU" sz="1800" dirty="0" smtClean="0">
                <a:latin typeface="Times New Roman" pitchFamily="18" charset="0"/>
                <a:cs typeface="Times New Roman" pitchFamily="18" charset="0"/>
              </a:rPr>
              <a:t>Рис.3 Снижение </a:t>
            </a:r>
            <a:r>
              <a:rPr lang="ru-RU" sz="1800" dirty="0">
                <a:latin typeface="Times New Roman" pitchFamily="18" charset="0"/>
                <a:cs typeface="Times New Roman" pitchFamily="18" charset="0"/>
              </a:rPr>
              <a:t>чистого экспорта усилило глубину экономического спада в начале 80-х</a:t>
            </a:r>
            <a:br>
              <a:rPr lang="ru-RU" sz="1800" dirty="0">
                <a:latin typeface="Times New Roman" pitchFamily="18" charset="0"/>
                <a:cs typeface="Times New Roman" pitchFamily="18" charset="0"/>
              </a:rPr>
            </a:br>
            <a:r>
              <a:rPr lang="ru-RU" sz="1800" dirty="0" smtClean="0">
                <a:latin typeface="Times New Roman" pitchFamily="18" charset="0"/>
                <a:cs typeface="Times New Roman" pitchFamily="18" charset="0"/>
              </a:rPr>
              <a:t>	</a:t>
            </a:r>
          </a:p>
          <a:p>
            <a:pPr marL="914400" lvl="3" indent="457200" algn="just">
              <a:buNone/>
            </a:pPr>
            <a:r>
              <a:rPr lang="ru-RU" sz="1800" dirty="0" smtClean="0">
                <a:latin typeface="Times New Roman" pitchFamily="18" charset="0"/>
                <a:cs typeface="Times New Roman" pitchFamily="18" charset="0"/>
              </a:rPr>
              <a:t>Укрепление </a:t>
            </a:r>
            <a:r>
              <a:rPr lang="ru-RU" sz="1800" dirty="0">
                <a:latin typeface="Times New Roman" pitchFamily="18" charset="0"/>
                <a:cs typeface="Times New Roman" pitchFamily="18" charset="0"/>
              </a:rPr>
              <a:t>курса доллара США и снижение темпов экономического роста за рубежом привели к резкому па­дению чистого экспорта. Это падение привело к значительному сокращению совокупных расходов, определяемых уравнением С+</a:t>
            </a:r>
            <a:r>
              <a:rPr lang="en-US" sz="1800" dirty="0">
                <a:latin typeface="Times New Roman" pitchFamily="18" charset="0"/>
                <a:cs typeface="Times New Roman" pitchFamily="18" charset="0"/>
              </a:rPr>
              <a:t>I</a:t>
            </a:r>
            <a:r>
              <a:rPr lang="ru-RU" sz="1800" dirty="0">
                <a:latin typeface="Times New Roman" pitchFamily="18" charset="0"/>
                <a:cs typeface="Times New Roman" pitchFamily="18" charset="0"/>
              </a:rPr>
              <a:t>+ </a:t>
            </a:r>
            <a:r>
              <a:rPr lang="en-US" sz="1800" i="1" dirty="0" smtClean="0">
                <a:latin typeface="Times New Roman" pitchFamily="18" charset="0"/>
                <a:cs typeface="Times New Roman" pitchFamily="18" charset="0"/>
              </a:rPr>
              <a:t>G+</a:t>
            </a:r>
            <a:r>
              <a:rPr lang="ru-RU" sz="1800" dirty="0" smtClean="0">
                <a:latin typeface="Times New Roman" pitchFamily="18" charset="0"/>
                <a:cs typeface="Times New Roman" pitchFamily="18" charset="0"/>
              </a:rPr>
              <a:t>X </a:t>
            </a:r>
            <a:r>
              <a:rPr lang="ru-RU" sz="1800" dirty="0">
                <a:latin typeface="Times New Roman" pitchFamily="18" charset="0"/>
                <a:cs typeface="Times New Roman" pitchFamily="18" charset="0"/>
              </a:rPr>
              <a:t>и способствовало возникновению сильнейшего спада (Источник: Министерство торговли США).</a:t>
            </a:r>
          </a:p>
          <a:p>
            <a:pPr marL="914400" lvl="3" indent="0">
              <a:buNone/>
            </a:pPr>
            <a:endParaRPr lang="ru-RU" dirty="0"/>
          </a:p>
        </p:txBody>
      </p:sp>
      <p:pic>
        <p:nvPicPr>
          <p:cNvPr id="51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457572"/>
            <a:ext cx="83439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476672"/>
            <a:ext cx="8784976" cy="5616624"/>
          </a:xfrm>
        </p:spPr>
        <p:txBody>
          <a:bodyPr>
            <a:normAutofit/>
          </a:bodyPr>
          <a:lstStyle/>
          <a:p>
            <a:pPr marL="914400" lvl="3" indent="0" algn="just">
              <a:buNone/>
            </a:pPr>
            <a:r>
              <a:rPr lang="en-US" sz="1800" dirty="0" smtClean="0">
                <a:solidFill>
                  <a:schemeClr val="tx1"/>
                </a:solidFill>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Сокращение </a:t>
            </a:r>
            <a:r>
              <a:rPr lang="ru-RU" sz="1800" dirty="0">
                <a:solidFill>
                  <a:schemeClr val="tx1"/>
                </a:solidFill>
                <a:latin typeface="Times New Roman" pitchFamily="18" charset="0"/>
                <a:cs typeface="Times New Roman" pitchFamily="18" charset="0"/>
              </a:rPr>
              <a:t>чистого экспорта само по себе ведет к </a:t>
            </a:r>
            <a:r>
              <a:rPr lang="ru-RU" sz="1800" dirty="0" smtClean="0">
                <a:solidFill>
                  <a:schemeClr val="tx1"/>
                </a:solidFill>
                <a:latin typeface="Times New Roman" pitchFamily="18" charset="0"/>
                <a:cs typeface="Times New Roman" pitchFamily="18" charset="0"/>
              </a:rPr>
              <a:t>снижению </a:t>
            </a:r>
            <a:r>
              <a:rPr lang="ru-RU" sz="1800" dirty="0">
                <a:solidFill>
                  <a:schemeClr val="tx1"/>
                </a:solidFill>
                <a:latin typeface="Times New Roman" pitchFamily="18" charset="0"/>
                <a:cs typeface="Times New Roman" pitchFamily="18" charset="0"/>
              </a:rPr>
              <a:t>деловой активности, формы проявления которого приблизительно такие же, как и при сокращении государственных расходов на такую же величину. Их совместное влияние на экономику может оказаться очень сильным, особенно, если в том же направлении будет проявляться воздействие еще какой то силы. В самом деле, влияние сокращения чистого экспорта в США с 1980 по 1982 годы усиливалось мерами кредитно-денежной политиком, резкое ужесточение которой в 1979 году привело к снижению внутренних инвестиций. В </a:t>
            </a:r>
            <a:r>
              <a:rPr lang="ru-RU" sz="1800" dirty="0" smtClean="0">
                <a:solidFill>
                  <a:schemeClr val="tx1"/>
                </a:solidFill>
                <a:latin typeface="Times New Roman" pitchFamily="18" charset="0"/>
                <a:cs typeface="Times New Roman" pitchFamily="18" charset="0"/>
              </a:rPr>
              <a:t>результате </a:t>
            </a:r>
            <a:r>
              <a:rPr lang="ru-RU" sz="1800" dirty="0">
                <a:solidFill>
                  <a:schemeClr val="tx1"/>
                </a:solidFill>
                <a:latin typeface="Times New Roman" pitchFamily="18" charset="0"/>
                <a:cs typeface="Times New Roman" pitchFamily="18" charset="0"/>
              </a:rPr>
              <a:t>последовали невероятное снижение совокупного спроса и самый сильный спад в экономике США за последние 50 лет. Однако после 1982 года дальнейшее снижение чистого экспорта в США сопровождалось увеличением государствен­ных расходов. Рост фискальной активности наряду со смягче­нием монетарной политики с лихвой компенсировали </a:t>
            </a:r>
            <a:r>
              <a:rPr lang="ru-RU" sz="1800" dirty="0" smtClean="0">
                <a:solidFill>
                  <a:schemeClr val="tx1"/>
                </a:solidFill>
                <a:latin typeface="Times New Roman" pitchFamily="18" charset="0"/>
                <a:cs typeface="Times New Roman" pitchFamily="18" charset="0"/>
              </a:rPr>
              <a:t>снижение </a:t>
            </a:r>
            <a:r>
              <a:rPr lang="ru-RU" sz="1800" dirty="0">
                <a:solidFill>
                  <a:schemeClr val="tx1"/>
                </a:solidFill>
                <a:latin typeface="Times New Roman" pitchFamily="18" charset="0"/>
                <a:cs typeface="Times New Roman" pitchFamily="18" charset="0"/>
              </a:rPr>
              <a:t>чистого экспорта, и </a:t>
            </a:r>
            <a:r>
              <a:rPr lang="en-US" sz="1800" dirty="0">
                <a:solidFill>
                  <a:schemeClr val="tx1"/>
                </a:solidFill>
                <a:latin typeface="Times New Roman" pitchFamily="18" charset="0"/>
                <a:cs typeface="Times New Roman" pitchFamily="18" charset="0"/>
              </a:rPr>
              <a:t>c l</a:t>
            </a:r>
            <a:r>
              <a:rPr lang="ru-RU" sz="1800" dirty="0">
                <a:solidFill>
                  <a:schemeClr val="tx1"/>
                </a:solidFill>
                <a:latin typeface="Times New Roman" pitchFamily="18" charset="0"/>
                <a:cs typeface="Times New Roman" pitchFamily="18" charset="0"/>
              </a:rPr>
              <a:t>982 года в экономике США </a:t>
            </a:r>
            <a:r>
              <a:rPr lang="ru-RU" sz="1800" dirty="0" smtClean="0">
                <a:solidFill>
                  <a:schemeClr val="tx1"/>
                </a:solidFill>
                <a:latin typeface="Times New Roman" pitchFamily="18" charset="0"/>
                <a:cs typeface="Times New Roman" pitchFamily="18" charset="0"/>
              </a:rPr>
              <a:t>наблюдается </a:t>
            </a:r>
            <a:r>
              <a:rPr lang="ru-RU" sz="1800" dirty="0">
                <a:solidFill>
                  <a:schemeClr val="tx1"/>
                </a:solidFill>
                <a:latin typeface="Times New Roman" pitchFamily="18" charset="0"/>
                <a:cs typeface="Times New Roman" pitchFamily="18" charset="0"/>
              </a:rPr>
              <a:t>непрерывный экономический рост.</a:t>
            </a: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836712"/>
            <a:ext cx="8784976" cy="5040560"/>
          </a:xfrm>
        </p:spPr>
        <p:txBody>
          <a:bodyPr>
            <a:normAutofit/>
          </a:bodyPr>
          <a:lstStyle/>
          <a:p>
            <a:pPr marL="914400" lvl="3" indent="457200" algn="just">
              <a:buNone/>
            </a:pPr>
            <a:r>
              <a:rPr lang="ru-RU" sz="1800" dirty="0" smtClean="0">
                <a:solidFill>
                  <a:schemeClr val="tx1"/>
                </a:solidFill>
                <a:latin typeface="Times New Roman" pitchFamily="18" charset="0"/>
                <a:cs typeface="Times New Roman" pitchFamily="18" charset="0"/>
              </a:rPr>
              <a:t>Еще </a:t>
            </a:r>
            <a:r>
              <a:rPr lang="ru-RU" sz="1800" dirty="0">
                <a:solidFill>
                  <a:schemeClr val="tx1"/>
                </a:solidFill>
                <a:latin typeface="Times New Roman" pitchFamily="18" charset="0"/>
                <a:cs typeface="Times New Roman" pitchFamily="18" charset="0"/>
              </a:rPr>
              <a:t>несколько десятилетий назад влияние внешней </a:t>
            </a:r>
            <a:r>
              <a:rPr lang="ru-RU" sz="1800" dirty="0" smtClean="0">
                <a:solidFill>
                  <a:schemeClr val="tx1"/>
                </a:solidFill>
                <a:latin typeface="Times New Roman" pitchFamily="18" charset="0"/>
                <a:cs typeface="Times New Roman" pitchFamily="18" charset="0"/>
              </a:rPr>
              <a:t>торговли на экономическую </a:t>
            </a:r>
            <a:r>
              <a:rPr lang="ru-RU" sz="1800" dirty="0">
                <a:solidFill>
                  <a:schemeClr val="tx1"/>
                </a:solidFill>
                <a:latin typeface="Times New Roman" pitchFamily="18" charset="0"/>
                <a:cs typeface="Times New Roman" pitchFamily="18" charset="0"/>
              </a:rPr>
              <a:t>ситуацию в Америке было едва ощутимым. Американцы могли себе позволить не утруждать себя учением экономических связей между странами, оставив изучение этого вопроса специалистам, которые напряженно трудились в университетах или в Государственном </a:t>
            </a:r>
            <a:r>
              <a:rPr lang="ru-RU" sz="1800" dirty="0" smtClean="0">
                <a:solidFill>
                  <a:schemeClr val="tx1"/>
                </a:solidFill>
                <a:latin typeface="Times New Roman" pitchFamily="18" charset="0"/>
                <a:cs typeface="Times New Roman" pitchFamily="18" charset="0"/>
              </a:rPr>
              <a:t>Департаменте </a:t>
            </a:r>
            <a:r>
              <a:rPr lang="ru-RU" sz="1800" dirty="0">
                <a:solidFill>
                  <a:schemeClr val="tx1"/>
                </a:solidFill>
                <a:latin typeface="Times New Roman" pitchFamily="18" charset="0"/>
                <a:cs typeface="Times New Roman" pitchFamily="18" charset="0"/>
              </a:rPr>
              <a:t>США. Однако революционные усовершенствования средств коммуникации, транспорта и торговой политики усилили степень взаимозависимости экономического развития </a:t>
            </a:r>
            <a:r>
              <a:rPr lang="ru-RU" sz="1800" dirty="0" smtClean="0">
                <a:solidFill>
                  <a:schemeClr val="tx1"/>
                </a:solidFill>
                <a:latin typeface="Times New Roman" pitchFamily="18" charset="0"/>
                <a:cs typeface="Times New Roman" pitchFamily="18" charset="0"/>
              </a:rPr>
              <a:t>разных </a:t>
            </a:r>
            <a:r>
              <a:rPr lang="ru-RU" sz="1800" dirty="0">
                <a:solidFill>
                  <a:schemeClr val="tx1"/>
                </a:solidFill>
                <a:latin typeface="Times New Roman" pitchFamily="18" charset="0"/>
                <a:cs typeface="Times New Roman" pitchFamily="18" charset="0"/>
              </a:rPr>
              <a:t>стран. Торговые связи Соединенных Штатов с Японией, Мексикой, Канадой сейчас гораздо сильней, чем сто лет назад были связи Нью-Йорка с Калифорнией. Колебания деловой активности оказывают довольно сильное влияние на </a:t>
            </a:r>
            <a:r>
              <a:rPr lang="ru-RU" sz="1800" dirty="0" smtClean="0">
                <a:solidFill>
                  <a:schemeClr val="tx1"/>
                </a:solidFill>
                <a:latin typeface="Times New Roman" pitchFamily="18" charset="0"/>
                <a:cs typeface="Times New Roman" pitchFamily="18" charset="0"/>
              </a:rPr>
              <a:t>каждое </a:t>
            </a:r>
            <a:r>
              <a:rPr lang="ru-RU" sz="1800" dirty="0">
                <a:solidFill>
                  <a:schemeClr val="tx1"/>
                </a:solidFill>
                <a:latin typeface="Times New Roman" pitchFamily="18" charset="0"/>
                <a:cs typeface="Times New Roman" pitchFamily="18" charset="0"/>
              </a:rPr>
              <a:t>государство: так, изменения кредитно-денежной полити­ки </a:t>
            </a:r>
            <a:r>
              <a:rPr lang="ru-RU" sz="1800" dirty="0" smtClean="0">
                <a:solidFill>
                  <a:schemeClr val="tx1"/>
                </a:solidFill>
                <a:latin typeface="Times New Roman" pitchFamily="18" charset="0"/>
                <a:cs typeface="Times New Roman" pitchFamily="18" charset="0"/>
              </a:rPr>
              <a:t>в </a:t>
            </a:r>
            <a:r>
              <a:rPr lang="ru-RU" sz="1800" dirty="0">
                <a:solidFill>
                  <a:schemeClr val="tx1"/>
                </a:solidFill>
                <a:latin typeface="Times New Roman" pitchFamily="18" charset="0"/>
                <a:cs typeface="Times New Roman" pitchFamily="18" charset="0"/>
              </a:rPr>
              <a:t>Вашингтоне могут спровоцировать экономический спад, рост нищеты и даже революции в Южной Америке; политическая нестабильность на Ближнем Востоке — стать причиной роста цен на нефть, который может привести ко всемирному экономическому спаду; а потрясения в России лихорадят фон­довые рынки во всем мире. Дальнейшее игнорирование меж­дународной торговли приведет к тому, что мы получим </a:t>
            </a:r>
            <a:r>
              <a:rPr lang="ru-RU" sz="1800" dirty="0" smtClean="0">
                <a:solidFill>
                  <a:schemeClr val="tx1"/>
                </a:solidFill>
                <a:latin typeface="Times New Roman" pitchFamily="18" charset="0"/>
                <a:cs typeface="Times New Roman" pitchFamily="18" charset="0"/>
              </a:rPr>
              <a:t>искаженное </a:t>
            </a:r>
            <a:r>
              <a:rPr lang="ru-RU" sz="1800" dirty="0">
                <a:solidFill>
                  <a:schemeClr val="tx1"/>
                </a:solidFill>
                <a:latin typeface="Times New Roman" pitchFamily="18" charset="0"/>
                <a:cs typeface="Times New Roman" pitchFamily="18" charset="0"/>
              </a:rPr>
              <a:t>представление об экономической жизни.</a:t>
            </a:r>
          </a:p>
          <a:p>
            <a:pPr marL="914400" lvl="3" indent="0">
              <a:buNone/>
            </a:pPr>
            <a:endParaRPr lang="ru-RU" dirty="0"/>
          </a:p>
        </p:txBody>
      </p:sp>
    </p:spTree>
    <p:extLst>
      <p:ext uri="{BB962C8B-B14F-4D97-AF65-F5344CB8AC3E}">
        <p14:creationId xmlns:p14="http://schemas.microsoft.com/office/powerpoint/2010/main" val="3943515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899592" y="476672"/>
            <a:ext cx="8136904" cy="5904656"/>
          </a:xfrm>
        </p:spPr>
        <p:txBody>
          <a:bodyPr>
            <a:normAutofit/>
          </a:bodyPr>
          <a:lstStyle/>
          <a:p>
            <a:pPr marL="0" indent="0" algn="ctr">
              <a:buNone/>
            </a:pPr>
            <a:r>
              <a:rPr lang="ru-RU" sz="2000" b="1" dirty="0">
                <a:solidFill>
                  <a:schemeClr val="tx1"/>
                </a:solidFill>
                <a:latin typeface="Times New Roman" pitchFamily="18" charset="0"/>
                <a:cs typeface="Times New Roman" pitchFamily="18" charset="0"/>
              </a:rPr>
              <a:t>МАКРОЭКОНОМИЧЕСКАЯ ПОЛИТИКА И СИСТЕМА ВАЛЮТНЫХ </a:t>
            </a:r>
            <a:r>
              <a:rPr lang="ru-RU" sz="2000" b="1" dirty="0" smtClean="0">
                <a:solidFill>
                  <a:schemeClr val="tx1"/>
                </a:solidFill>
                <a:latin typeface="Times New Roman" pitchFamily="18" charset="0"/>
                <a:cs typeface="Times New Roman" pitchFamily="18" charset="0"/>
              </a:rPr>
              <a:t>КУРСОВ.</a:t>
            </a:r>
            <a:endParaRPr lang="ru-RU" sz="2000" b="1" dirty="0">
              <a:solidFill>
                <a:schemeClr val="tx1"/>
              </a:solidFill>
              <a:latin typeface="Times New Roman" pitchFamily="18" charset="0"/>
              <a:cs typeface="Times New Roman" pitchFamily="18" charset="0"/>
            </a:endParaRPr>
          </a:p>
          <a:p>
            <a:pPr marL="0" indent="0" algn="just">
              <a:buNone/>
            </a:pPr>
            <a:r>
              <a:rPr lang="en-US" dirty="0" smtClean="0">
                <a:solidFill>
                  <a:schemeClr val="tx1"/>
                </a:solidFill>
                <a:latin typeface="Times New Roman" pitchFamily="18" charset="0"/>
                <a:cs typeface="Times New Roman" pitchFamily="18" charset="0"/>
              </a:rPr>
              <a:t>	</a:t>
            </a:r>
            <a:endParaRPr lang="ru-RU" dirty="0" smtClean="0">
              <a:solidFill>
                <a:schemeClr val="tx1"/>
              </a:solidFill>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Вы </a:t>
            </a:r>
            <a:r>
              <a:rPr lang="ru-RU" dirty="0">
                <a:solidFill>
                  <a:schemeClr val="tx1"/>
                </a:solidFill>
                <a:latin typeface="Times New Roman" pitchFamily="18" charset="0"/>
                <a:cs typeface="Times New Roman" pitchFamily="18" charset="0"/>
              </a:rPr>
              <a:t>уже ознакомились с особенностями деловых циклов и экономического роста, характерными для закрытой </a:t>
            </a:r>
            <a:r>
              <a:rPr lang="ru-RU" dirty="0" smtClean="0">
                <a:solidFill>
                  <a:schemeClr val="tx1"/>
                </a:solidFill>
                <a:latin typeface="Times New Roman" pitchFamily="18" charset="0"/>
                <a:cs typeface="Times New Roman" pitchFamily="18" charset="0"/>
              </a:rPr>
              <a:t>экономики</a:t>
            </a:r>
            <a:r>
              <a:rPr lang="ru-RU" dirty="0">
                <a:solidFill>
                  <a:schemeClr val="tx1"/>
                </a:solidFill>
                <a:latin typeface="Times New Roman" pitchFamily="18" charset="0"/>
                <a:cs typeface="Times New Roman" pitchFamily="18" charset="0"/>
              </a:rPr>
              <a:t>. При рассмотрении этого вопроса мы сосредоточили свое внимание на роли кредитно-денежной и фискальной полити­ки в стабилизации экономического развития, уменьшении </a:t>
            </a:r>
            <a:r>
              <a:rPr lang="ru-RU" dirty="0" smtClean="0">
                <a:solidFill>
                  <a:schemeClr val="tx1"/>
                </a:solidFill>
                <a:latin typeface="Times New Roman" pitchFamily="18" charset="0"/>
                <a:cs typeface="Times New Roman" pitchFamily="18" charset="0"/>
              </a:rPr>
              <a:t>амплитуды </a:t>
            </a:r>
            <a:r>
              <a:rPr lang="ru-RU" dirty="0">
                <a:solidFill>
                  <a:schemeClr val="tx1"/>
                </a:solidFill>
                <a:latin typeface="Times New Roman" pitchFamily="18" charset="0"/>
                <a:cs typeface="Times New Roman" pitchFamily="18" charset="0"/>
              </a:rPr>
              <a:t>колебаний уровней инфляции и объема националь­ного производства. Как изменится макроэкономическая </a:t>
            </a:r>
            <a:r>
              <a:rPr lang="ru-RU" dirty="0" smtClean="0">
                <a:solidFill>
                  <a:schemeClr val="tx1"/>
                </a:solidFill>
                <a:latin typeface="Times New Roman" pitchFamily="18" charset="0"/>
                <a:cs typeface="Times New Roman" pitchFamily="18" charset="0"/>
              </a:rPr>
              <a:t>политика </a:t>
            </a:r>
            <a:r>
              <a:rPr lang="ru-RU" dirty="0">
                <a:solidFill>
                  <a:schemeClr val="tx1"/>
                </a:solidFill>
                <a:latin typeface="Times New Roman" pitchFamily="18" charset="0"/>
                <a:cs typeface="Times New Roman" pitchFamily="18" charset="0"/>
              </a:rPr>
              <a:t>в открытой экономике? Возможно, вы очень удивитесь, услышав, что ответ на этот вопрос зависит от того, какая </a:t>
            </a:r>
            <a:r>
              <a:rPr lang="ru-RU" dirty="0" smtClean="0">
                <a:solidFill>
                  <a:schemeClr val="tx1"/>
                </a:solidFill>
                <a:latin typeface="Times New Roman" pitchFamily="18" charset="0"/>
                <a:cs typeface="Times New Roman" pitchFamily="18" charset="0"/>
              </a:rPr>
              <a:t>система </a:t>
            </a:r>
            <a:r>
              <a:rPr lang="ru-RU" dirty="0">
                <a:solidFill>
                  <a:schemeClr val="tx1"/>
                </a:solidFill>
                <a:latin typeface="Times New Roman" pitchFamily="18" charset="0"/>
                <a:cs typeface="Times New Roman" pitchFamily="18" charset="0"/>
              </a:rPr>
              <a:t>(фиксированных или плавающих) валютных курсов </a:t>
            </a:r>
            <a:r>
              <a:rPr lang="ru-RU" dirty="0" smtClean="0">
                <a:solidFill>
                  <a:schemeClr val="tx1"/>
                </a:solidFill>
                <a:latin typeface="Times New Roman" pitchFamily="18" charset="0"/>
                <a:cs typeface="Times New Roman" pitchFamily="18" charset="0"/>
              </a:rPr>
              <a:t>используется </a:t>
            </a:r>
            <a:r>
              <a:rPr lang="ru-RU" dirty="0">
                <a:solidFill>
                  <a:schemeClr val="tx1"/>
                </a:solidFill>
                <a:latin typeface="Times New Roman" pitchFamily="18" charset="0"/>
                <a:cs typeface="Times New Roman" pitchFamily="18" charset="0"/>
              </a:rPr>
              <a:t>в данной стране.</a:t>
            </a:r>
          </a:p>
          <a:p>
            <a:pPr marL="0" indent="0" algn="just">
              <a:buNone/>
            </a:pP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При </a:t>
            </a:r>
            <a:r>
              <a:rPr lang="ru-RU" dirty="0">
                <a:solidFill>
                  <a:schemeClr val="tx1"/>
                </a:solidFill>
                <a:latin typeface="Times New Roman" pitchFamily="18" charset="0"/>
                <a:cs typeface="Times New Roman" pitchFamily="18" charset="0"/>
              </a:rPr>
              <a:t>рассмотрении этого вопроса мы сфокусируем свое внимание на странах с высоким доходом, финансовые рынки которых тесно связаны между собой. США, Канада, Британия, Г</a:t>
            </a:r>
            <a:r>
              <a:rPr lang="ru-RU" dirty="0" smtClean="0">
                <a:solidFill>
                  <a:schemeClr val="tx1"/>
                </a:solidFill>
                <a:latin typeface="Times New Roman" pitchFamily="18" charset="0"/>
                <a:cs typeface="Times New Roman" pitchFamily="18" charset="0"/>
              </a:rPr>
              <a:t>ермания </a:t>
            </a:r>
            <a:r>
              <a:rPr lang="ru-RU" dirty="0">
                <a:solidFill>
                  <a:schemeClr val="tx1"/>
                </a:solidFill>
                <a:latin typeface="Times New Roman" pitchFamily="18" charset="0"/>
                <a:cs typeface="Times New Roman" pitchFamily="18" charset="0"/>
              </a:rPr>
              <a:t>и другие подобные страны открыты для свободного перемещения финансовых потоков. Когда финансовый </a:t>
            </a:r>
            <a:r>
              <a:rPr lang="ru-RU" dirty="0" smtClean="0">
                <a:solidFill>
                  <a:schemeClr val="tx1"/>
                </a:solidFill>
                <a:latin typeface="Times New Roman" pitchFamily="18" charset="0"/>
                <a:cs typeface="Times New Roman" pitchFamily="18" charset="0"/>
              </a:rPr>
              <a:t>капитал </a:t>
            </a:r>
            <a:r>
              <a:rPr lang="ru-RU" dirty="0">
                <a:solidFill>
                  <a:schemeClr val="tx1"/>
                </a:solidFill>
                <a:latin typeface="Times New Roman" pitchFamily="18" charset="0"/>
                <a:cs typeface="Times New Roman" pitchFamily="18" charset="0"/>
              </a:rPr>
              <a:t>может легко перемещаться из одной страны в другую и </a:t>
            </a:r>
            <a:r>
              <a:rPr lang="ru-RU" dirty="0" smtClean="0">
                <a:solidFill>
                  <a:schemeClr val="tx1"/>
                </a:solidFill>
                <a:latin typeface="Times New Roman" pitchFamily="18" charset="0"/>
                <a:cs typeface="Times New Roman" pitchFamily="18" charset="0"/>
              </a:rPr>
              <a:t>регулирующие </a:t>
            </a:r>
            <a:r>
              <a:rPr lang="ru-RU" dirty="0">
                <a:solidFill>
                  <a:schemeClr val="tx1"/>
                </a:solidFill>
                <a:latin typeface="Times New Roman" pitchFamily="18" charset="0"/>
                <a:cs typeface="Times New Roman" pitchFamily="18" charset="0"/>
              </a:rPr>
              <a:t>нормы таких перемещений не очень суровы, мы говорим, что в этой группе стран наблюдается </a:t>
            </a:r>
            <a:r>
              <a:rPr lang="ru-RU" b="1" dirty="0">
                <a:solidFill>
                  <a:schemeClr val="tx1"/>
                </a:solidFill>
                <a:latin typeface="Times New Roman" pitchFamily="18" charset="0"/>
                <a:cs typeface="Times New Roman" pitchFamily="18" charset="0"/>
              </a:rPr>
              <a:t>высокая </a:t>
            </a:r>
            <a:r>
              <a:rPr lang="ru-RU" b="1" dirty="0" smtClean="0">
                <a:solidFill>
                  <a:schemeClr val="tx1"/>
                </a:solidFill>
                <a:latin typeface="Times New Roman" pitchFamily="18" charset="0"/>
                <a:cs typeface="Times New Roman" pitchFamily="18" charset="0"/>
              </a:rPr>
              <a:t>мобильность </a:t>
            </a:r>
            <a:r>
              <a:rPr lang="ru-RU" b="1" dirty="0">
                <a:solidFill>
                  <a:schemeClr val="tx1"/>
                </a:solidFill>
                <a:latin typeface="Times New Roman" pitchFamily="18" charset="0"/>
                <a:cs typeface="Times New Roman" pitchFamily="18" charset="0"/>
              </a:rPr>
              <a:t>капитала.</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476672"/>
            <a:ext cx="7848872" cy="5616624"/>
          </a:xfrm>
        </p:spPr>
        <p:txBody>
          <a:bodyPr>
            <a:normAutofit lnSpcReduction="10000"/>
          </a:bodyPr>
          <a:lstStyle/>
          <a:p>
            <a:pPr marL="0" indent="0" algn="ctr">
              <a:buNone/>
            </a:pPr>
            <a:r>
              <a:rPr lang="ru-RU" sz="2400" b="1" dirty="0" smtClean="0">
                <a:latin typeface="Times New Roman" pitchFamily="18" charset="0"/>
                <a:cs typeface="Times New Roman" pitchFamily="18" charset="0"/>
              </a:rPr>
              <a:t>	Фиксированный </a:t>
            </a:r>
            <a:r>
              <a:rPr lang="ru-RU" sz="2400" b="1" dirty="0">
                <a:latin typeface="Times New Roman" pitchFamily="18" charset="0"/>
                <a:cs typeface="Times New Roman" pitchFamily="18" charset="0"/>
              </a:rPr>
              <a:t>обменный курс</a:t>
            </a:r>
            <a:r>
              <a:rPr lang="ru-RU" sz="2400" dirty="0">
                <a:latin typeface="Times New Roman" pitchFamily="18" charset="0"/>
                <a:cs typeface="Times New Roman" pitchFamily="18" charset="0"/>
              </a:rPr>
              <a:t>. </a:t>
            </a:r>
            <a:endParaRPr lang="ru-RU" sz="2400" dirty="0" smtClean="0">
              <a:latin typeface="Times New Roman" pitchFamily="18" charset="0"/>
              <a:cs typeface="Times New Roman" pitchFamily="18" charset="0"/>
            </a:endParaRPr>
          </a:p>
          <a:p>
            <a:pPr marL="0" indent="0" algn="just">
              <a:buNone/>
            </a:pPr>
            <a:endParaRPr lang="ru-RU" dirty="0">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Важной отличительной </a:t>
            </a:r>
            <a:r>
              <a:rPr lang="ru-RU" dirty="0">
                <a:solidFill>
                  <a:schemeClr val="tx1"/>
                </a:solidFill>
                <a:latin typeface="Times New Roman" pitchFamily="18" charset="0"/>
                <a:cs typeface="Times New Roman" pitchFamily="18" charset="0"/>
              </a:rPr>
              <a:t>особенностью стран с фиксированным валютным курсом и высокой мобильностью капитала является то, что ставки процента в них должны быть практически одинаковыми. </a:t>
            </a:r>
            <a:r>
              <a:rPr lang="ru-RU" dirty="0" smtClean="0">
                <a:solidFill>
                  <a:schemeClr val="tx1"/>
                </a:solidFill>
                <a:latin typeface="Times New Roman" pitchFamily="18" charset="0"/>
                <a:cs typeface="Times New Roman" pitchFamily="18" charset="0"/>
              </a:rPr>
              <a:t>Например</a:t>
            </a:r>
            <a:r>
              <a:rPr lang="ru-RU" dirty="0">
                <a:solidFill>
                  <a:schemeClr val="tx1"/>
                </a:solidFill>
                <a:latin typeface="Times New Roman" pitchFamily="18" charset="0"/>
                <a:cs typeface="Times New Roman" pitchFamily="18" charset="0"/>
              </a:rPr>
              <a:t>, если во Франции и Германии используется система фиксированных курсов и инвесторы могут свободно </a:t>
            </a:r>
            <a:r>
              <a:rPr lang="ru-RU" dirty="0" smtClean="0">
                <a:solidFill>
                  <a:schemeClr val="tx1"/>
                </a:solidFill>
                <a:latin typeface="Times New Roman" pitchFamily="18" charset="0"/>
                <a:cs typeface="Times New Roman" pitchFamily="18" charset="0"/>
              </a:rPr>
              <a:t>размещать </a:t>
            </a:r>
            <a:r>
              <a:rPr lang="ru-RU" dirty="0">
                <a:solidFill>
                  <a:schemeClr val="tx1"/>
                </a:solidFill>
                <a:latin typeface="Times New Roman" pitchFamily="18" charset="0"/>
                <a:cs typeface="Times New Roman" pitchFamily="18" charset="0"/>
              </a:rPr>
              <a:t>свои средства как во французских франках, так и в </a:t>
            </a:r>
            <a:r>
              <a:rPr lang="ru-RU" dirty="0" smtClean="0">
                <a:solidFill>
                  <a:schemeClr val="tx1"/>
                </a:solidFill>
                <a:latin typeface="Times New Roman" pitchFamily="18" charset="0"/>
                <a:cs typeface="Times New Roman" pitchFamily="18" charset="0"/>
              </a:rPr>
              <a:t>немецких </a:t>
            </a:r>
            <a:r>
              <a:rPr lang="ru-RU" dirty="0">
                <a:solidFill>
                  <a:schemeClr val="tx1"/>
                </a:solidFill>
                <a:latin typeface="Times New Roman" pitchFamily="18" charset="0"/>
                <a:cs typeface="Times New Roman" pitchFamily="18" charset="0"/>
              </a:rPr>
              <a:t>марках, изменения ставки процента в обеих странах </a:t>
            </a:r>
            <a:r>
              <a:rPr lang="ru-RU" dirty="0" smtClean="0">
                <a:solidFill>
                  <a:schemeClr val="tx1"/>
                </a:solidFill>
                <a:latin typeface="Times New Roman" pitchFamily="18" charset="0"/>
                <a:cs typeface="Times New Roman" pitchFamily="18" charset="0"/>
              </a:rPr>
              <a:t>должны </a:t>
            </a:r>
            <a:r>
              <a:rPr lang="ru-RU" dirty="0">
                <a:solidFill>
                  <a:schemeClr val="tx1"/>
                </a:solidFill>
                <a:latin typeface="Times New Roman" pitchFamily="18" charset="0"/>
                <a:cs typeface="Times New Roman" pitchFamily="18" charset="0"/>
              </a:rPr>
              <a:t>быть синхронизированы. Любое отклонение ставки </a:t>
            </a:r>
            <a:r>
              <a:rPr lang="ru-RU" dirty="0" smtClean="0">
                <a:solidFill>
                  <a:schemeClr val="tx1"/>
                </a:solidFill>
                <a:latin typeface="Times New Roman" pitchFamily="18" charset="0"/>
                <a:cs typeface="Times New Roman" pitchFamily="18" charset="0"/>
              </a:rPr>
              <a:t>процента </a:t>
            </a:r>
            <a:r>
              <a:rPr lang="ru-RU" dirty="0">
                <a:solidFill>
                  <a:schemeClr val="tx1"/>
                </a:solidFill>
                <a:latin typeface="Times New Roman" pitchFamily="18" charset="0"/>
                <a:cs typeface="Times New Roman" pitchFamily="18" charset="0"/>
              </a:rPr>
              <a:t>в одной из стран привлечет спекулянтов, которые будут продавать одну валюту и покупать другую до тех пор, пока став­ки процента не выровняются.</a:t>
            </a:r>
          </a:p>
          <a:p>
            <a:pPr marL="0" indent="0" algn="just">
              <a:buNone/>
            </a:pPr>
            <a:r>
              <a:rPr lang="ru-RU" dirty="0" smtClean="0">
                <a:solidFill>
                  <a:schemeClr val="tx1"/>
                </a:solidFill>
                <a:latin typeface="Times New Roman" pitchFamily="18" charset="0"/>
                <a:cs typeface="Times New Roman" pitchFamily="18" charset="0"/>
              </a:rPr>
              <a:t>	Известно</a:t>
            </a:r>
            <a:r>
              <a:rPr lang="ru-RU" dirty="0">
                <a:solidFill>
                  <a:schemeClr val="tx1"/>
                </a:solidFill>
                <a:latin typeface="Times New Roman" pitchFamily="18" charset="0"/>
                <a:cs typeface="Times New Roman" pitchFamily="18" charset="0"/>
              </a:rPr>
              <a:t>, что многие малые страны привязывают свою </a:t>
            </a:r>
            <a:r>
              <a:rPr lang="ru-RU" dirty="0" smtClean="0">
                <a:solidFill>
                  <a:schemeClr val="tx1"/>
                </a:solidFill>
                <a:latin typeface="Times New Roman" pitchFamily="18" charset="0"/>
                <a:cs typeface="Times New Roman" pitchFamily="18" charset="0"/>
              </a:rPr>
              <a:t>валюту </a:t>
            </a:r>
            <a:r>
              <a:rPr lang="ru-RU" dirty="0">
                <a:solidFill>
                  <a:schemeClr val="tx1"/>
                </a:solidFill>
                <a:latin typeface="Times New Roman" pitchFamily="18" charset="0"/>
                <a:cs typeface="Times New Roman" pitchFamily="18" charset="0"/>
              </a:rPr>
              <a:t>(соответственно валютную систему) к валюте крупной страны. Примерами такой практики могут быть Голландия и Германия, или Гонконг и США. </a:t>
            </a:r>
            <a:r>
              <a:rPr lang="ru-RU" i="1" dirty="0">
                <a:solidFill>
                  <a:schemeClr val="tx1"/>
                </a:solidFill>
                <a:latin typeface="Times New Roman" pitchFamily="18" charset="0"/>
                <a:cs typeface="Times New Roman" pitchFamily="18" charset="0"/>
              </a:rPr>
              <a:t>Поскольку ставка процента в </a:t>
            </a:r>
            <a:r>
              <a:rPr lang="ru-RU" i="1" dirty="0" smtClean="0">
                <a:solidFill>
                  <a:schemeClr val="tx1"/>
                </a:solidFill>
                <a:latin typeface="Times New Roman" pitchFamily="18" charset="0"/>
                <a:cs typeface="Times New Roman" pitchFamily="18" charset="0"/>
              </a:rPr>
              <a:t>малой </a:t>
            </a:r>
            <a:r>
              <a:rPr lang="ru-RU" i="1" dirty="0">
                <a:solidFill>
                  <a:schemeClr val="tx1"/>
                </a:solidFill>
                <a:latin typeface="Times New Roman" pitchFamily="18" charset="0"/>
                <a:cs typeface="Times New Roman" pitchFamily="18" charset="0"/>
              </a:rPr>
              <a:t>стране определяется кредитно-денежной политикой большой страны, малая страна оказывается не в состоянии больше </a:t>
            </a:r>
            <a:r>
              <a:rPr lang="ru-RU" i="1" dirty="0" smtClean="0">
                <a:solidFill>
                  <a:schemeClr val="tx1"/>
                </a:solidFill>
                <a:latin typeface="Times New Roman" pitchFamily="18" charset="0"/>
                <a:cs typeface="Times New Roman" pitchFamily="18" charset="0"/>
              </a:rPr>
              <a:t>проводить </a:t>
            </a:r>
            <a:r>
              <a:rPr lang="ru-RU" i="1" dirty="0">
                <a:solidFill>
                  <a:schemeClr val="tx1"/>
                </a:solidFill>
                <a:latin typeface="Times New Roman" pitchFamily="18" charset="0"/>
                <a:cs typeface="Times New Roman" pitchFamily="18" charset="0"/>
              </a:rPr>
              <a:t>независимую кредитно-денежную политику.</a:t>
            </a:r>
            <a:r>
              <a:rPr lang="ru-RU" dirty="0">
                <a:solidFill>
                  <a:schemeClr val="tx1"/>
                </a:solidFill>
                <a:latin typeface="Times New Roman" pitchFamily="18" charset="0"/>
                <a:cs typeface="Times New Roman" pitchFamily="18" charset="0"/>
              </a:rPr>
              <a:t> Монетарная </a:t>
            </a:r>
            <a:r>
              <a:rPr lang="ru-RU" dirty="0" smtClean="0">
                <a:solidFill>
                  <a:schemeClr val="tx1"/>
                </a:solidFill>
                <a:latin typeface="Times New Roman" pitchFamily="18" charset="0"/>
                <a:cs typeface="Times New Roman" pitchFamily="18" charset="0"/>
              </a:rPr>
              <a:t>политика </a:t>
            </a:r>
            <a:r>
              <a:rPr lang="ru-RU" dirty="0">
                <a:solidFill>
                  <a:schemeClr val="tx1"/>
                </a:solidFill>
                <a:latin typeface="Times New Roman" pitchFamily="18" charset="0"/>
                <a:cs typeface="Times New Roman" pitchFamily="18" charset="0"/>
              </a:rPr>
              <a:t>в малой стране должна направляться на выравнивание ставки процента с соответствующей ставкой ее партнера.</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692696"/>
            <a:ext cx="7848872" cy="2664296"/>
          </a:xfrm>
        </p:spPr>
        <p:txBody>
          <a:bodyPr>
            <a:normAutofit lnSpcReduction="10000"/>
          </a:bodyPr>
          <a:lstStyle/>
          <a:p>
            <a:pPr marL="0" indent="0" algn="just">
              <a:buNone/>
            </a:pPr>
            <a:r>
              <a:rPr lang="ru-RU" dirty="0" smtClean="0">
                <a:solidFill>
                  <a:schemeClr val="tx1"/>
                </a:solidFill>
                <a:latin typeface="Times New Roman" pitchFamily="18" charset="0"/>
                <a:cs typeface="Times New Roman" pitchFamily="18" charset="0"/>
              </a:rPr>
              <a:t>	Макроэкономическая </a:t>
            </a:r>
            <a:r>
              <a:rPr lang="ru-RU" dirty="0">
                <a:solidFill>
                  <a:schemeClr val="tx1"/>
                </a:solidFill>
                <a:latin typeface="Times New Roman" pitchFamily="18" charset="0"/>
                <a:cs typeface="Times New Roman" pitchFamily="18" charset="0"/>
              </a:rPr>
              <a:t>политика, проводимая страной в Яшиной ситуации, будет такая же, как та, что описывалась нами при изучении модели мультипликатора. Сточки зрения малой страны инвестиции относятся к экзогенным факторам, так как они определяются ставками процента, сформировавши­мися на мировом рынке. В этой ситуации наиболее </a:t>
            </a:r>
            <a:r>
              <a:rPr lang="ru-RU" dirty="0" smtClean="0">
                <a:solidFill>
                  <a:schemeClr val="tx1"/>
                </a:solidFill>
                <a:latin typeface="Times New Roman" pitchFamily="18" charset="0"/>
                <a:cs typeface="Times New Roman" pitchFamily="18" charset="0"/>
              </a:rPr>
              <a:t>эффективной </a:t>
            </a:r>
            <a:r>
              <a:rPr lang="ru-RU" dirty="0">
                <a:solidFill>
                  <a:schemeClr val="tx1"/>
                </a:solidFill>
                <a:latin typeface="Times New Roman" pitchFamily="18" charset="0"/>
                <a:cs typeface="Times New Roman" pitchFamily="18" charset="0"/>
              </a:rPr>
              <a:t>будет фискальная политика, потому что изменение государственных расходов, </a:t>
            </a:r>
            <a:r>
              <a:rPr lang="en-US" i="1" dirty="0">
                <a:solidFill>
                  <a:schemeClr val="tx1"/>
                </a:solidFill>
                <a:latin typeface="Times New Roman" pitchFamily="18" charset="0"/>
                <a:cs typeface="Times New Roman" pitchFamily="18" charset="0"/>
              </a:rPr>
              <a:t>G</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или налоговых отчислений, </a:t>
            </a:r>
            <a:r>
              <a:rPr lang="ru-RU" i="1" dirty="0">
                <a:solidFill>
                  <a:schemeClr val="tx1"/>
                </a:solidFill>
                <a:latin typeface="Times New Roman" pitchFamily="18" charset="0"/>
                <a:cs typeface="Times New Roman" pitchFamily="18" charset="0"/>
              </a:rPr>
              <a:t>Т,</a:t>
            </a:r>
            <a:r>
              <a:rPr lang="ru-RU" dirty="0">
                <a:solidFill>
                  <a:schemeClr val="tx1"/>
                </a:solidFill>
                <a:latin typeface="Times New Roman" pitchFamily="18" charset="0"/>
                <a:cs typeface="Times New Roman" pitchFamily="18" charset="0"/>
              </a:rPr>
              <a:t> не вызовут изменений в кредитно-денежной политике.</a:t>
            </a:r>
          </a:p>
          <a:p>
            <a:pPr marL="0" indent="0" algn="just">
              <a:buNone/>
            </a:pPr>
            <a:r>
              <a:rPr lang="ru-RU" sz="1700" b="1" dirty="0" smtClean="0">
                <a:solidFill>
                  <a:schemeClr val="tx1"/>
                </a:solidFill>
              </a:rPr>
              <a:t>	</a:t>
            </a:r>
            <a:endParaRPr lang="ru-RU" sz="1700" dirty="0">
              <a:solidFill>
                <a:schemeClr val="tx1"/>
              </a:solidFill>
            </a:endParaRP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116632"/>
            <a:ext cx="7848872" cy="6624736"/>
          </a:xfrm>
        </p:spPr>
        <p:txBody>
          <a:bodyPr>
            <a:normAutofit fontScale="77500" lnSpcReduction="20000"/>
          </a:bodyPr>
          <a:lstStyle/>
          <a:p>
            <a:pPr marL="0" indent="0" algn="ctr">
              <a:buNone/>
            </a:pPr>
            <a:r>
              <a:rPr lang="ru-RU" sz="3100" b="1" dirty="0">
                <a:solidFill>
                  <a:schemeClr val="tx1"/>
                </a:solidFill>
                <a:latin typeface="Times New Roman" pitchFamily="18" charset="0"/>
                <a:cs typeface="Times New Roman" pitchFamily="18" charset="0"/>
              </a:rPr>
              <a:t>Плавающий валютный курс</a:t>
            </a:r>
            <a:r>
              <a:rPr lang="ru-RU" sz="3100" b="1" dirty="0" smtClean="0">
                <a:solidFill>
                  <a:schemeClr val="tx1"/>
                </a:solidFill>
                <a:latin typeface="Times New Roman" pitchFamily="18" charset="0"/>
                <a:cs typeface="Times New Roman" pitchFamily="18" charset="0"/>
              </a:rPr>
              <a:t>.</a:t>
            </a:r>
          </a:p>
          <a:p>
            <a:pPr marL="0" indent="457200" algn="just">
              <a:buNone/>
            </a:pPr>
            <a:endParaRPr lang="ru-RU" sz="2200" dirty="0" smtClean="0">
              <a:solidFill>
                <a:schemeClr val="tx1"/>
              </a:solidFill>
              <a:latin typeface="Times New Roman" pitchFamily="18" charset="0"/>
              <a:cs typeface="Times New Roman" pitchFamily="18" charset="0"/>
            </a:endParaRPr>
          </a:p>
          <a:p>
            <a:pPr marL="0" indent="457200" algn="just">
              <a:buNone/>
            </a:pPr>
            <a:r>
              <a:rPr lang="ru-RU" sz="2400" dirty="0" smtClean="0">
                <a:solidFill>
                  <a:schemeClr val="tx1"/>
                </a:solidFill>
                <a:latin typeface="Times New Roman" pitchFamily="18" charset="0"/>
                <a:cs typeface="Times New Roman" pitchFamily="18" charset="0"/>
              </a:rPr>
              <a:t> </a:t>
            </a:r>
            <a:r>
              <a:rPr lang="ru-RU" sz="2400" dirty="0">
                <a:solidFill>
                  <a:schemeClr val="tx1"/>
                </a:solidFill>
                <a:latin typeface="Times New Roman" pitchFamily="18" charset="0"/>
                <a:cs typeface="Times New Roman" pitchFamily="18" charset="0"/>
              </a:rPr>
              <a:t>Самое неожиданное, что мак­роэкономическая политика в случае плавающего обменного курса осуществляется совершенно другим образом, чем в случае фиксированного. Плавающий обменный курс обеспечивает высочайшую эффективность кредитно-денежной политики.</a:t>
            </a:r>
          </a:p>
          <a:p>
            <a:pPr marL="0" indent="0" algn="just">
              <a:buNone/>
            </a:pPr>
            <a:r>
              <a:rPr lang="ru-RU" sz="2400" dirty="0" smtClean="0">
                <a:solidFill>
                  <a:schemeClr val="tx1"/>
                </a:solidFill>
                <a:latin typeface="Times New Roman" pitchFamily="18" charset="0"/>
                <a:cs typeface="Times New Roman" pitchFamily="18" charset="0"/>
              </a:rPr>
              <a:t>	Давайте </a:t>
            </a:r>
            <a:r>
              <a:rPr lang="ru-RU" sz="2400" dirty="0">
                <a:solidFill>
                  <a:schemeClr val="tx1"/>
                </a:solidFill>
                <a:latin typeface="Times New Roman" pitchFamily="18" charset="0"/>
                <a:cs typeface="Times New Roman" pitchFamily="18" charset="0"/>
              </a:rPr>
              <a:t>рассмотрим ситуацию в США. На протяжении </a:t>
            </a:r>
            <a:r>
              <a:rPr lang="ru-RU" sz="2400" dirty="0" smtClean="0">
                <a:solidFill>
                  <a:schemeClr val="tx1"/>
                </a:solidFill>
                <a:latin typeface="Times New Roman" pitchFamily="18" charset="0"/>
                <a:cs typeface="Times New Roman" pitchFamily="18" charset="0"/>
              </a:rPr>
              <a:t>последних </a:t>
            </a:r>
            <a:r>
              <a:rPr lang="ru-RU" sz="2400" dirty="0">
                <a:solidFill>
                  <a:schemeClr val="tx1"/>
                </a:solidFill>
                <a:latin typeface="Times New Roman" pitchFamily="18" charset="0"/>
                <a:cs typeface="Times New Roman" pitchFamily="18" charset="0"/>
              </a:rPr>
              <a:t>двадцати лет в США эволюционировал механизм об­мена валют, по мере того как экономика страны становилась все более открытой, а также в связи с изменениями, произо­шедшими в сфере валютно-финансовых отношений. </a:t>
            </a:r>
            <a:r>
              <a:rPr lang="ru-RU" sz="2400" dirty="0" smtClean="0">
                <a:solidFill>
                  <a:schemeClr val="tx1"/>
                </a:solidFill>
                <a:latin typeface="Times New Roman" pitchFamily="18" charset="0"/>
                <a:cs typeface="Times New Roman" pitchFamily="18" charset="0"/>
              </a:rPr>
              <a:t>Международная </a:t>
            </a:r>
            <a:r>
              <a:rPr lang="ru-RU" sz="2400" dirty="0">
                <a:solidFill>
                  <a:schemeClr val="tx1"/>
                </a:solidFill>
                <a:latin typeface="Times New Roman" pitchFamily="18" charset="0"/>
                <a:cs typeface="Times New Roman" pitchFamily="18" charset="0"/>
              </a:rPr>
              <a:t>торговля и финансы стали занимать новое, пожалуй, центральное положение в макроэкономической политике США после введения в 1973 году плавающего валютного курса, а также благодаря все более тесным связям между финансовы­ми рынками.</a:t>
            </a:r>
          </a:p>
          <a:p>
            <a:pPr marL="0" indent="0" algn="just">
              <a:buNone/>
            </a:pPr>
            <a:r>
              <a:rPr lang="ru-RU" sz="2400" dirty="0" smtClean="0">
                <a:solidFill>
                  <a:schemeClr val="tx1"/>
                </a:solidFill>
                <a:latin typeface="Times New Roman" pitchFamily="18" charset="0"/>
                <a:cs typeface="Times New Roman" pitchFamily="18" charset="0"/>
              </a:rPr>
              <a:t>	Один </a:t>
            </a:r>
            <a:r>
              <a:rPr lang="ru-RU" sz="2400" dirty="0">
                <a:solidFill>
                  <a:schemeClr val="tx1"/>
                </a:solidFill>
                <a:latin typeface="Times New Roman" pitchFamily="18" charset="0"/>
                <a:cs typeface="Times New Roman" pitchFamily="18" charset="0"/>
              </a:rPr>
              <a:t>из лучших примеров действенности макроэкономи­ческой политики в условиях плавающего обменного курса на­блюдался, когда в 1979-1982 годах Федеральной резервной сис­темой США проводилась жесткая кредитно-денежная полити­ка. Ограничение предложения денег привело к повышению процентной ставки в США, что в свою очередь привлекло ино­странные капиталы и повысило курс доллара в результате </a:t>
            </a:r>
            <a:r>
              <a:rPr lang="ru-RU" sz="2400" dirty="0" smtClean="0">
                <a:solidFill>
                  <a:schemeClr val="tx1"/>
                </a:solidFill>
                <a:latin typeface="Times New Roman" pitchFamily="18" charset="0"/>
                <a:cs typeface="Times New Roman" pitchFamily="18" charset="0"/>
              </a:rPr>
              <a:t>возросшего </a:t>
            </a:r>
            <a:r>
              <a:rPr lang="ru-RU" sz="2400" dirty="0">
                <a:solidFill>
                  <a:schemeClr val="tx1"/>
                </a:solidFill>
                <a:latin typeface="Times New Roman" pitchFamily="18" charset="0"/>
                <a:cs typeface="Times New Roman" pitchFamily="18" charset="0"/>
              </a:rPr>
              <a:t>спроса на доллары. С этого момента заработал </a:t>
            </a:r>
            <a:r>
              <a:rPr lang="ru-RU" sz="2400" dirty="0" smtClean="0">
                <a:solidFill>
                  <a:schemeClr val="tx1"/>
                </a:solidFill>
                <a:latin typeface="Times New Roman" pitchFamily="18" charset="0"/>
                <a:cs typeface="Times New Roman" pitchFamily="18" charset="0"/>
              </a:rPr>
              <a:t>механизм </a:t>
            </a:r>
            <a:r>
              <a:rPr lang="ru-RU" sz="2400" dirty="0">
                <a:solidFill>
                  <a:schemeClr val="tx1"/>
                </a:solidFill>
                <a:latin typeface="Times New Roman" pitchFamily="18" charset="0"/>
                <a:cs typeface="Times New Roman" pitchFamily="18" charset="0"/>
              </a:rPr>
              <a:t>мультипликатора. Высокий обменный курс доллара при­вел к снижению чистого экспорта и стал существенной </a:t>
            </a:r>
            <a:r>
              <a:rPr lang="ru-RU" sz="2400" dirty="0" smtClean="0">
                <a:solidFill>
                  <a:schemeClr val="tx1"/>
                </a:solidFill>
                <a:latin typeface="Times New Roman" pitchFamily="18" charset="0"/>
                <a:cs typeface="Times New Roman" pitchFamily="18" charset="0"/>
              </a:rPr>
              <a:t>составляющей </a:t>
            </a:r>
            <a:r>
              <a:rPr lang="ru-RU" sz="2400" dirty="0">
                <a:solidFill>
                  <a:schemeClr val="tx1"/>
                </a:solidFill>
                <a:latin typeface="Times New Roman" pitchFamily="18" charset="0"/>
                <a:cs typeface="Times New Roman" pitchFamily="18" charset="0"/>
              </a:rPr>
              <a:t>глубочайшего спада в США в 1981-1983 годах. Это </a:t>
            </a:r>
            <a:r>
              <a:rPr lang="ru-RU" sz="2400" dirty="0" smtClean="0">
                <a:solidFill>
                  <a:schemeClr val="tx1"/>
                </a:solidFill>
                <a:latin typeface="Times New Roman" pitchFamily="18" charset="0"/>
                <a:cs typeface="Times New Roman" pitchFamily="18" charset="0"/>
              </a:rPr>
              <a:t>привело </a:t>
            </a:r>
            <a:r>
              <a:rPr lang="ru-RU" sz="2400" dirty="0">
                <a:solidFill>
                  <a:schemeClr val="tx1"/>
                </a:solidFill>
                <a:latin typeface="Times New Roman" pitchFamily="18" charset="0"/>
                <a:cs typeface="Times New Roman" pitchFamily="18" charset="0"/>
              </a:rPr>
              <a:t>к снижению реального ВВП, но, кроме этого, и к </a:t>
            </a:r>
            <a:r>
              <a:rPr lang="ru-RU" sz="2400" dirty="0" smtClean="0">
                <a:solidFill>
                  <a:schemeClr val="tx1"/>
                </a:solidFill>
                <a:latin typeface="Times New Roman" pitchFamily="18" charset="0"/>
                <a:cs typeface="Times New Roman" pitchFamily="18" charset="0"/>
              </a:rPr>
              <a:t>снижению </a:t>
            </a:r>
            <a:r>
              <a:rPr lang="ru-RU" sz="2400" dirty="0">
                <a:solidFill>
                  <a:schemeClr val="tx1"/>
                </a:solidFill>
                <a:latin typeface="Times New Roman" pitchFamily="18" charset="0"/>
                <a:cs typeface="Times New Roman" pitchFamily="18" charset="0"/>
              </a:rPr>
              <a:t>уровня инфляции.</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620688"/>
            <a:ext cx="7848872" cy="5616624"/>
          </a:xfrm>
        </p:spPr>
        <p:txBody>
          <a:bodyPr>
            <a:normAutofit/>
          </a:bodyPr>
          <a:lstStyle/>
          <a:p>
            <a:pPr marL="0" indent="0" algn="just">
              <a:buNone/>
            </a:pPr>
            <a:r>
              <a:rPr lang="ru-RU" dirty="0" smtClean="0">
                <a:solidFill>
                  <a:schemeClr val="tx1"/>
                </a:solidFill>
                <a:latin typeface="Times New Roman" pitchFamily="18" charset="0"/>
                <a:cs typeface="Times New Roman" pitchFamily="18" charset="0"/>
              </a:rPr>
              <a:t>	Другой </a:t>
            </a:r>
            <a:r>
              <a:rPr lang="ru-RU" dirty="0">
                <a:solidFill>
                  <a:schemeClr val="tx1"/>
                </a:solidFill>
                <a:latin typeface="Times New Roman" pitchFamily="18" charset="0"/>
                <a:cs typeface="Times New Roman" pitchFamily="18" charset="0"/>
              </a:rPr>
              <a:t>пример — меры, которые осуществлялись в 1994-1997 годах. В течение этого периода в экономике США наблюдался быстрый рост, а в Европе и Японии была </a:t>
            </a:r>
            <a:r>
              <a:rPr lang="ru-RU" dirty="0" smtClean="0">
                <a:solidFill>
                  <a:schemeClr val="tx1"/>
                </a:solidFill>
                <a:latin typeface="Times New Roman" pitchFamily="18" charset="0"/>
                <a:cs typeface="Times New Roman" pitchFamily="18" charset="0"/>
              </a:rPr>
              <a:t>стагнация</a:t>
            </a:r>
            <a:r>
              <a:rPr lang="ru-RU" dirty="0">
                <a:solidFill>
                  <a:schemeClr val="tx1"/>
                </a:solidFill>
                <a:latin typeface="Times New Roman" pitchFamily="18" charset="0"/>
                <a:cs typeface="Times New Roman" pitchFamily="18" charset="0"/>
              </a:rPr>
              <a:t>. США проводили довольно жесткую монетарную </a:t>
            </a:r>
            <a:r>
              <a:rPr lang="ru-RU" dirty="0" smtClean="0">
                <a:solidFill>
                  <a:schemeClr val="tx1"/>
                </a:solidFill>
                <a:latin typeface="Times New Roman" pitchFamily="18" charset="0"/>
                <a:cs typeface="Times New Roman" pitchFamily="18" charset="0"/>
              </a:rPr>
              <a:t>политику</a:t>
            </a:r>
            <a:r>
              <a:rPr lang="ru-RU" dirty="0">
                <a:solidFill>
                  <a:schemeClr val="tx1"/>
                </a:solidFill>
                <a:latin typeface="Times New Roman" pitchFamily="18" charset="0"/>
                <a:cs typeface="Times New Roman" pitchFamily="18" charset="0"/>
              </a:rPr>
              <a:t>, а в Японии ставки процента по краткосрочным </a:t>
            </a:r>
            <a:r>
              <a:rPr lang="ru-RU" dirty="0" smtClean="0">
                <a:solidFill>
                  <a:schemeClr val="tx1"/>
                </a:solidFill>
                <a:latin typeface="Times New Roman" pitchFamily="18" charset="0"/>
                <a:cs typeface="Times New Roman" pitchFamily="18" charset="0"/>
              </a:rPr>
              <a:t>инвестициям </a:t>
            </a:r>
            <a:r>
              <a:rPr lang="ru-RU" dirty="0">
                <a:solidFill>
                  <a:schemeClr val="tx1"/>
                </a:solidFill>
                <a:latin typeface="Times New Roman" pitchFamily="18" charset="0"/>
                <a:cs typeface="Times New Roman" pitchFamily="18" charset="0"/>
              </a:rPr>
              <a:t>приблизились к нулю. В результате доллар резко и сильно вырос по отношению к европейским и японской валютам. Это было как раз то, что макроэкономический “доктор прописал”, однако рост курса доллара привел к замедлению темпов </a:t>
            </a:r>
            <a:r>
              <a:rPr lang="ru-RU" dirty="0" smtClean="0">
                <a:solidFill>
                  <a:schemeClr val="tx1"/>
                </a:solidFill>
                <a:latin typeface="Times New Roman" pitchFamily="18" charset="0"/>
                <a:cs typeface="Times New Roman" pitchFamily="18" charset="0"/>
              </a:rPr>
              <a:t>экономического </a:t>
            </a:r>
            <a:r>
              <a:rPr lang="ru-RU" dirty="0">
                <a:solidFill>
                  <a:schemeClr val="tx1"/>
                </a:solidFill>
                <a:latin typeface="Times New Roman" pitchFamily="18" charset="0"/>
                <a:cs typeface="Times New Roman" pitchFamily="18" charset="0"/>
              </a:rPr>
              <a:t>роста в Соединенных Штатах, а в других странах начался настоящий бум. Это произошло потому, что американ­ская продукция стала неконкурентоспособной на внутреннем и международном рынках.</a:t>
            </a:r>
          </a:p>
          <a:p>
            <a:pPr marL="0" indent="0" algn="just">
              <a:buNone/>
            </a:pPr>
            <a:r>
              <a:rPr lang="ru-RU" i="1"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Мы </a:t>
            </a:r>
            <a:r>
              <a:rPr lang="ru-RU" dirty="0">
                <a:solidFill>
                  <a:schemeClr val="tx1"/>
                </a:solidFill>
                <a:latin typeface="Times New Roman" pitchFamily="18" charset="0"/>
                <a:cs typeface="Times New Roman" pitchFamily="18" charset="0"/>
              </a:rPr>
              <a:t>видим, что международная торговля фактически добавила еще одно звено в механизм осуществления кредитно-денежных </a:t>
            </a:r>
            <a:r>
              <a:rPr lang="ru-RU" dirty="0" smtClean="0">
                <a:solidFill>
                  <a:schemeClr val="tx1"/>
                </a:solidFill>
                <a:latin typeface="Times New Roman" pitchFamily="18" charset="0"/>
                <a:cs typeface="Times New Roman" pitchFamily="18" charset="0"/>
              </a:rPr>
              <a:t>операций</a:t>
            </a:r>
            <a:r>
              <a:rPr lang="ru-RU" dirty="0">
                <a:solidFill>
                  <a:schemeClr val="tx1"/>
                </a:solidFill>
                <a:latin typeface="Times New Roman" pitchFamily="18" charset="0"/>
                <a:cs typeface="Times New Roman" pitchFamily="18" charset="0"/>
              </a:rPr>
              <a:t>. Кредитно-денежная политика оказывает влияние и на чистые иностранные инвестиции (которые равны чистому экспорту), и на внутренние инвестиции. Очень важно запомнить, что влияние ино­странных инвестиций может компенсировать недостаток </a:t>
            </a:r>
            <a:r>
              <a:rPr lang="ru-RU" dirty="0" smtClean="0">
                <a:solidFill>
                  <a:schemeClr val="tx1"/>
                </a:solidFill>
                <a:latin typeface="Times New Roman" pitchFamily="18" charset="0"/>
                <a:cs typeface="Times New Roman" pitchFamily="18" charset="0"/>
              </a:rPr>
              <a:t>внутренних</a:t>
            </a:r>
            <a:r>
              <a:rPr lang="ru-RU" dirty="0">
                <a:solidFill>
                  <a:schemeClr val="tx1"/>
                </a:solidFill>
                <a:latin typeface="Times New Roman" pitchFamily="18" charset="0"/>
                <a:cs typeface="Times New Roman" pitchFamily="18" charset="0"/>
              </a:rPr>
              <a:t>: политика “дорогих "денег ведем не только к снижению цен, но и к сокращению выпуска.</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260648"/>
            <a:ext cx="8928992" cy="6192688"/>
          </a:xfrm>
        </p:spPr>
        <p:txBody>
          <a:bodyPr>
            <a:normAutofit fontScale="92500" lnSpcReduction="10000"/>
          </a:bodyPr>
          <a:lstStyle/>
          <a:p>
            <a:pPr marL="914400" lvl="3" indent="0" algn="ctr">
              <a:buNone/>
            </a:pPr>
            <a:r>
              <a:rPr lang="ru-RU" sz="2600" b="1" dirty="0" smtClean="0">
                <a:solidFill>
                  <a:schemeClr val="tx1"/>
                </a:solidFill>
                <a:latin typeface="Times New Roman" pitchFamily="18" charset="0"/>
                <a:cs typeface="Times New Roman" pitchFamily="18" charset="0"/>
              </a:rPr>
              <a:t>	Реальные </a:t>
            </a:r>
            <a:r>
              <a:rPr lang="ru-RU" sz="2600" b="1" dirty="0">
                <a:solidFill>
                  <a:schemeClr val="tx1"/>
                </a:solidFill>
                <a:latin typeface="Times New Roman" pitchFamily="18" charset="0"/>
                <a:cs typeface="Times New Roman" pitchFamily="18" charset="0"/>
              </a:rPr>
              <a:t>сложности</a:t>
            </a:r>
            <a:r>
              <a:rPr lang="ru-RU" sz="2600" dirty="0" smtClean="0">
                <a:solidFill>
                  <a:schemeClr val="tx1"/>
                </a:solidFill>
                <a:latin typeface="Times New Roman" pitchFamily="18" charset="0"/>
                <a:cs typeface="Times New Roman" pitchFamily="18" charset="0"/>
              </a:rPr>
              <a:t>.</a:t>
            </a:r>
          </a:p>
          <a:p>
            <a:pPr marL="914400" lvl="3" indent="0" algn="just">
              <a:buNone/>
            </a:pPr>
            <a:endParaRPr lang="ru-RU" sz="2000" dirty="0">
              <a:solidFill>
                <a:schemeClr val="tx1"/>
              </a:solidFill>
              <a:latin typeface="Times New Roman" pitchFamily="18" charset="0"/>
              <a:cs typeface="Times New Roman" pitchFamily="18" charset="0"/>
            </a:endParaRPr>
          </a:p>
          <a:p>
            <a:pPr marL="914400" lvl="3" indent="457200" algn="just">
              <a:buNone/>
            </a:pPr>
            <a:r>
              <a:rPr lang="ru-RU" sz="1900" dirty="0" smtClean="0">
                <a:solidFill>
                  <a:schemeClr val="tx1"/>
                </a:solidFill>
                <a:latin typeface="Times New Roman" pitchFamily="18" charset="0"/>
                <a:cs typeface="Times New Roman" pitchFamily="18" charset="0"/>
              </a:rPr>
              <a:t> </a:t>
            </a:r>
            <a:r>
              <a:rPr lang="ru-RU" sz="1900" dirty="0">
                <a:solidFill>
                  <a:schemeClr val="tx1"/>
                </a:solidFill>
                <a:latin typeface="Times New Roman" pitchFamily="18" charset="0"/>
                <a:cs typeface="Times New Roman" pitchFamily="18" charset="0"/>
              </a:rPr>
              <a:t>Международная торговля не только открывает для страны новые возможности в потреблении и инвестициях, но еще и осложняет разработку экономической политики. </a:t>
            </a:r>
            <a:r>
              <a:rPr lang="ru-RU" sz="1900" dirty="0" smtClean="0">
                <a:solidFill>
                  <a:schemeClr val="tx1"/>
                </a:solidFill>
                <a:latin typeface="Times New Roman" pitchFamily="18" charset="0"/>
                <a:cs typeface="Times New Roman" pitchFamily="18" charset="0"/>
              </a:rPr>
              <a:t>Даже </a:t>
            </a:r>
            <a:r>
              <a:rPr lang="ru-RU" sz="1900" dirty="0">
                <a:solidFill>
                  <a:schemeClr val="tx1"/>
                </a:solidFill>
                <a:latin typeface="Times New Roman" pitchFamily="18" charset="0"/>
                <a:cs typeface="Times New Roman" pitchFamily="18" charset="0"/>
              </a:rPr>
              <a:t>если нам известно каким образом взаимосвязаны денежная масса и </a:t>
            </a:r>
            <a:r>
              <a:rPr lang="ru-RU" sz="1900" dirty="0" smtClean="0">
                <a:solidFill>
                  <a:schemeClr val="tx1"/>
                </a:solidFill>
                <a:latin typeface="Times New Roman" pitchFamily="18" charset="0"/>
                <a:cs typeface="Times New Roman" pitchFamily="18" charset="0"/>
              </a:rPr>
              <a:t>валютный </a:t>
            </a:r>
            <a:r>
              <a:rPr lang="ru-RU" sz="1900" dirty="0">
                <a:solidFill>
                  <a:schemeClr val="tx1"/>
                </a:solidFill>
                <a:latin typeface="Times New Roman" pitchFamily="18" charset="0"/>
                <a:cs typeface="Times New Roman" pitchFamily="18" charset="0"/>
              </a:rPr>
              <a:t>курс, мы вряд ли смажем спрогнозировать влияние </a:t>
            </a:r>
            <a:r>
              <a:rPr lang="ru-RU" sz="1900" dirty="0" smtClean="0">
                <a:solidFill>
                  <a:schemeClr val="tx1"/>
                </a:solidFill>
                <a:latin typeface="Times New Roman" pitchFamily="18" charset="0"/>
                <a:cs typeface="Times New Roman" pitchFamily="18" charset="0"/>
              </a:rPr>
              <a:t>валютного </a:t>
            </a:r>
            <a:r>
              <a:rPr lang="ru-RU" sz="1900" dirty="0">
                <a:solidFill>
                  <a:schemeClr val="tx1"/>
                </a:solidFill>
                <a:latin typeface="Times New Roman" pitchFamily="18" charset="0"/>
                <a:cs typeface="Times New Roman" pitchFamily="18" charset="0"/>
              </a:rPr>
              <a:t>курса на чистый экспорт, поскольку их взаимосвязь намного сложнее. Более того, изменения валютного курса и объемы продаж будут подвержены существенному влиянию фискальной и кредитно-денежной политики, проводимой в других странах, так что мы не всегда можем найти выход из си­туации. возникшей в результате самого изменения товарных потоков или же в результате воздействия такого изменения. Степень сложности и не предсказуемости может повыситься в результате использования методики учета движения </a:t>
            </a:r>
            <a:r>
              <a:rPr lang="ru-RU" sz="1900" dirty="0" smtClean="0">
                <a:solidFill>
                  <a:schemeClr val="tx1"/>
                </a:solidFill>
                <a:latin typeface="Times New Roman" pitchFamily="18" charset="0"/>
                <a:cs typeface="Times New Roman" pitchFamily="18" charset="0"/>
              </a:rPr>
              <a:t>капиталов </a:t>
            </a:r>
            <a:r>
              <a:rPr lang="ru-RU" sz="1900" dirty="0">
                <a:solidFill>
                  <a:schemeClr val="tx1"/>
                </a:solidFill>
                <a:latin typeface="Times New Roman" pitchFamily="18" charset="0"/>
                <a:cs typeface="Times New Roman" pitchFamily="18" charset="0"/>
              </a:rPr>
              <a:t>в платежном балансе. Когда меняются политические </a:t>
            </a:r>
            <a:r>
              <a:rPr lang="ru-RU" sz="1900" dirty="0" smtClean="0">
                <a:solidFill>
                  <a:schemeClr val="tx1"/>
                </a:solidFill>
                <a:latin typeface="Times New Roman" pitchFamily="18" charset="0"/>
                <a:cs typeface="Times New Roman" pitchFamily="18" charset="0"/>
              </a:rPr>
              <a:t>условия</a:t>
            </a:r>
            <a:r>
              <a:rPr lang="ru-RU" sz="1900" dirty="0">
                <a:solidFill>
                  <a:schemeClr val="tx1"/>
                </a:solidFill>
                <a:latin typeface="Times New Roman" pitchFamily="18" charset="0"/>
                <a:cs typeface="Times New Roman" pitchFamily="18" charset="0"/>
              </a:rPr>
              <a:t>. принципы налогообложения или инфляционные </a:t>
            </a:r>
            <a:r>
              <a:rPr lang="ru-RU" sz="1900" dirty="0" smtClean="0">
                <a:solidFill>
                  <a:schemeClr val="tx1"/>
                </a:solidFill>
                <a:latin typeface="Times New Roman" pitchFamily="18" charset="0"/>
                <a:cs typeface="Times New Roman" pitchFamily="18" charset="0"/>
              </a:rPr>
              <a:t>процессы</a:t>
            </a:r>
            <a:r>
              <a:rPr lang="ru-RU" sz="1900" dirty="0">
                <a:solidFill>
                  <a:schemeClr val="tx1"/>
                </a:solidFill>
                <a:latin typeface="Times New Roman" pitchFamily="18" charset="0"/>
                <a:cs typeface="Times New Roman" pitchFamily="18" charset="0"/>
              </a:rPr>
              <a:t>. это может привлечь или “оттолкнуть" инвестиции, </a:t>
            </a:r>
            <a:r>
              <a:rPr lang="ru-RU" sz="1900" dirty="0" smtClean="0">
                <a:solidFill>
                  <a:schemeClr val="tx1"/>
                </a:solidFill>
                <a:latin typeface="Times New Roman" pitchFamily="18" charset="0"/>
                <a:cs typeface="Times New Roman" pitchFamily="18" charset="0"/>
              </a:rPr>
              <a:t>поменять </a:t>
            </a:r>
            <a:r>
              <a:rPr lang="ru-RU" sz="1900" dirty="0">
                <a:solidFill>
                  <a:schemeClr val="tx1"/>
                </a:solidFill>
                <a:latin typeface="Times New Roman" pitchFamily="18" charset="0"/>
                <a:cs typeface="Times New Roman" pitchFamily="18" charset="0"/>
              </a:rPr>
              <a:t>спрос на национальные активы и изменить ставку про- кита. В США возможности самостоятельного (т.е. </a:t>
            </a:r>
            <a:r>
              <a:rPr lang="ru-RU" sz="1900" dirty="0" smtClean="0">
                <a:solidFill>
                  <a:schemeClr val="tx1"/>
                </a:solidFill>
                <a:latin typeface="Times New Roman" pitchFamily="18" charset="0"/>
                <a:cs typeface="Times New Roman" pitchFamily="18" charset="0"/>
              </a:rPr>
              <a:t>независимого </a:t>
            </a:r>
            <a:r>
              <a:rPr lang="ru-RU" sz="1900" dirty="0">
                <a:solidFill>
                  <a:schemeClr val="tx1"/>
                </a:solidFill>
                <a:latin typeface="Times New Roman" pitchFamily="18" charset="0"/>
                <a:cs typeface="Times New Roman" pitchFamily="18" charset="0"/>
              </a:rPr>
              <a:t>от других стран) определения наилучшего времени и </a:t>
            </a:r>
            <a:r>
              <a:rPr lang="ru-RU" sz="1900" dirty="0" smtClean="0">
                <a:solidFill>
                  <a:schemeClr val="tx1"/>
                </a:solidFill>
                <a:latin typeface="Times New Roman" pitchFamily="18" charset="0"/>
                <a:cs typeface="Times New Roman" pitchFamily="18" charset="0"/>
              </a:rPr>
              <a:t>вероятных </a:t>
            </a:r>
            <a:r>
              <a:rPr lang="ru-RU" sz="1900" dirty="0">
                <a:solidFill>
                  <a:schemeClr val="tx1"/>
                </a:solidFill>
                <a:latin typeface="Times New Roman" pitchFamily="18" charset="0"/>
                <a:cs typeface="Times New Roman" pitchFamily="18" charset="0"/>
              </a:rPr>
              <a:t>последствий изменения кредитно-денежной </a:t>
            </a:r>
            <a:r>
              <a:rPr lang="ru-RU" sz="1900" dirty="0" smtClean="0">
                <a:solidFill>
                  <a:schemeClr val="tx1"/>
                </a:solidFill>
                <a:latin typeface="Times New Roman" pitchFamily="18" charset="0"/>
                <a:cs typeface="Times New Roman" pitchFamily="18" charset="0"/>
              </a:rPr>
              <a:t>политики </a:t>
            </a:r>
            <a:r>
              <a:rPr lang="ru-RU" sz="1900" dirty="0">
                <a:solidFill>
                  <a:schemeClr val="tx1"/>
                </a:solidFill>
                <a:latin typeface="Times New Roman" pitchFamily="18" charset="0"/>
                <a:cs typeface="Times New Roman" pitchFamily="18" charset="0"/>
              </a:rPr>
              <a:t>за последние годы существенно уменьшились, так как американская экономика становится все более открытой для </a:t>
            </a:r>
            <a:r>
              <a:rPr lang="ru-RU" sz="1900" dirty="0" smtClean="0">
                <a:solidFill>
                  <a:schemeClr val="tx1"/>
                </a:solidFill>
                <a:latin typeface="Times New Roman" pitchFamily="18" charset="0"/>
                <a:cs typeface="Times New Roman" pitchFamily="18" charset="0"/>
              </a:rPr>
              <a:t>товарных </a:t>
            </a:r>
            <a:r>
              <a:rPr lang="ru-RU" sz="1900" dirty="0">
                <a:solidFill>
                  <a:schemeClr val="tx1"/>
                </a:solidFill>
                <a:latin typeface="Times New Roman" pitchFamily="18" charset="0"/>
                <a:cs typeface="Times New Roman" pitchFamily="18" charset="0"/>
              </a:rPr>
              <a:t>и финансовых потоков.</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188640"/>
            <a:ext cx="8928992" cy="6264696"/>
          </a:xfrm>
        </p:spPr>
        <p:txBody>
          <a:bodyPr>
            <a:normAutofit lnSpcReduction="10000"/>
          </a:bodyPr>
          <a:lstStyle/>
          <a:p>
            <a:pPr marL="914400" lvl="3" indent="0" algn="just">
              <a:buNone/>
            </a:pPr>
            <a:endParaRPr lang="ru-RU" sz="1700" dirty="0" smtClean="0">
              <a:solidFill>
                <a:schemeClr val="tx1"/>
              </a:solidFill>
            </a:endParaRPr>
          </a:p>
          <a:p>
            <a:pPr marL="914400" lvl="3" indent="0" algn="just">
              <a:buNone/>
            </a:pPr>
            <a:r>
              <a:rPr lang="ru-RU" sz="1800" dirty="0" smtClean="0">
                <a:solidFill>
                  <a:schemeClr val="tx1"/>
                </a:solidFill>
                <a:latin typeface="Times New Roman" pitchFamily="18" charset="0"/>
                <a:cs typeface="Times New Roman" pitchFamily="18" charset="0"/>
              </a:rPr>
              <a:t>	Развитие </a:t>
            </a:r>
            <a:r>
              <a:rPr lang="ru-RU" sz="1800" dirty="0">
                <a:solidFill>
                  <a:schemeClr val="tx1"/>
                </a:solidFill>
                <a:latin typeface="Times New Roman" pitchFamily="18" charset="0"/>
                <a:cs typeface="Times New Roman" pitchFamily="18" charset="0"/>
              </a:rPr>
              <a:t>международных экономических связей привело к необходимости учета еще одного фактора при разработке курса экономической политики. Липа, ответственные за </a:t>
            </a:r>
            <a:r>
              <a:rPr lang="ru-RU" sz="1800" dirty="0" smtClean="0">
                <a:solidFill>
                  <a:schemeClr val="tx1"/>
                </a:solidFill>
                <a:latin typeface="Times New Roman" pitchFamily="18" charset="0"/>
                <a:cs typeface="Times New Roman" pitchFamily="18" charset="0"/>
              </a:rPr>
              <a:t>политику </a:t>
            </a:r>
            <a:r>
              <a:rPr lang="ru-RU" sz="1800" dirty="0">
                <a:solidFill>
                  <a:schemeClr val="tx1"/>
                </a:solidFill>
                <a:latin typeface="Times New Roman" pitchFamily="18" charset="0"/>
                <a:cs typeface="Times New Roman" pitchFamily="18" charset="0"/>
              </a:rPr>
              <a:t>внутри страны, должны считаться с тем как результаты их действий скажутся на других странах. Если повысить ставку процента внутри страны, за рубежом тоже могут произойти изменения ставки процента, валютных курсов или торговой» баланса, причем эти изменения могут оказаться нежелательными. Более высокие ставки процента осложняют экономическую ситуацию в странах-должниках. таких как Бразилия или Мексика. В 1980 году стремительный рост процентных ставок стал для этих стран причиной огромных трудностей. Кроме того, учитывая то, что эти страны были должны американ­ским банкам миллиарды долларов, невыполнение ими кредит­ных обязательств могло привести к разрушению финансовой системы США. Когда Мексика в </a:t>
            </a:r>
            <a:r>
              <a:rPr lang="ru-RU" sz="1800" dirty="0" smtClean="0">
                <a:solidFill>
                  <a:schemeClr val="tx1"/>
                </a:solidFill>
                <a:latin typeface="Times New Roman" pitchFamily="18" charset="0"/>
                <a:cs typeface="Times New Roman" pitchFamily="18" charset="0"/>
              </a:rPr>
              <a:t>1994-1995 </a:t>
            </a:r>
            <a:r>
              <a:rPr lang="ru-RU" sz="1800" dirty="0">
                <a:solidFill>
                  <a:schemeClr val="tx1"/>
                </a:solidFill>
                <a:latin typeface="Times New Roman" pitchFamily="18" charset="0"/>
                <a:cs typeface="Times New Roman" pitchFamily="18" charset="0"/>
              </a:rPr>
              <a:t>годах балансирова­ла на грани банкротства. США вынуждены были провести пре­вентивные меры кредитно-денежной политики, чтобы </a:t>
            </a:r>
            <a:r>
              <a:rPr lang="ru-RU" sz="1800" dirty="0" smtClean="0">
                <a:solidFill>
                  <a:schemeClr val="tx1"/>
                </a:solidFill>
                <a:latin typeface="Times New Roman" pitchFamily="18" charset="0"/>
                <a:cs typeface="Times New Roman" pitchFamily="18" charset="0"/>
              </a:rPr>
              <a:t>исключить </a:t>
            </a:r>
            <a:r>
              <a:rPr lang="ru-RU" sz="1800" dirty="0">
                <a:solidFill>
                  <a:schemeClr val="tx1"/>
                </a:solidFill>
                <a:latin typeface="Times New Roman" pitchFamily="18" charset="0"/>
                <a:cs typeface="Times New Roman" pitchFamily="18" charset="0"/>
              </a:rPr>
              <a:t>отрицательные последствия роста ставки процента, как для Мексики, так и для своей страны. В конце концов, любое государство беспокоится не только об объеме своего ВВП, но также и о благоприятном сочетании всех показателей </a:t>
            </a:r>
            <a:r>
              <a:rPr lang="ru-RU" sz="1800" dirty="0" smtClean="0">
                <a:solidFill>
                  <a:schemeClr val="tx1"/>
                </a:solidFill>
                <a:latin typeface="Times New Roman" pitchFamily="18" charset="0"/>
                <a:cs typeface="Times New Roman" pitchFamily="18" charset="0"/>
              </a:rPr>
              <a:t>выпуска</a:t>
            </a:r>
            <a:r>
              <a:rPr lang="ru-RU" sz="1800" dirty="0">
                <a:solidFill>
                  <a:schemeClr val="tx1"/>
                </a:solidFill>
                <a:latin typeface="Times New Roman" pitchFamily="18" charset="0"/>
                <a:cs typeface="Times New Roman" pitchFamily="18" charset="0"/>
              </a:rPr>
              <a:t>. Когда в результате проведения политики “дорогих" денег повышается процентная ставка, возникает ситуация, в </a:t>
            </a:r>
            <a:r>
              <a:rPr lang="ru-RU" sz="1800" dirty="0" smtClean="0">
                <a:solidFill>
                  <a:schemeClr val="tx1"/>
                </a:solidFill>
                <a:latin typeface="Times New Roman" pitchFamily="18" charset="0"/>
                <a:cs typeface="Times New Roman" pitchFamily="18" charset="0"/>
              </a:rPr>
              <a:t>которой </a:t>
            </a:r>
            <a:r>
              <a:rPr lang="ru-RU" sz="1800" dirty="0">
                <a:solidFill>
                  <a:schemeClr val="tx1"/>
                </a:solidFill>
                <a:latin typeface="Times New Roman" pitchFamily="18" charset="0"/>
                <a:cs typeface="Times New Roman" pitchFamily="18" charset="0"/>
              </a:rPr>
              <a:t>страдают те секторы экономики, где достаточно большой срок окупаемости капитала (промышленное производство, добыча полезных ископаемых и сельское хозяйство). Они </a:t>
            </a:r>
            <a:r>
              <a:rPr lang="ru-RU" sz="1800" dirty="0" smtClean="0">
                <a:solidFill>
                  <a:schemeClr val="tx1"/>
                </a:solidFill>
                <a:latin typeface="Times New Roman" pitchFamily="18" charset="0"/>
                <a:cs typeface="Times New Roman" pitchFamily="18" charset="0"/>
              </a:rPr>
              <a:t>становятся </a:t>
            </a:r>
            <a:r>
              <a:rPr lang="ru-RU" sz="1800" dirty="0">
                <a:solidFill>
                  <a:schemeClr val="tx1"/>
                </a:solidFill>
                <a:latin typeface="Times New Roman" pitchFamily="18" charset="0"/>
                <a:cs typeface="Times New Roman" pitchFamily="18" charset="0"/>
              </a:rPr>
              <a:t>менее конкурентоспособными по сравнению с </a:t>
            </a:r>
            <a:r>
              <a:rPr lang="ru-RU" sz="1800" dirty="0" smtClean="0">
                <a:solidFill>
                  <a:schemeClr val="tx1"/>
                </a:solidFill>
                <a:latin typeface="Times New Roman" pitchFamily="18" charset="0"/>
                <a:cs typeface="Times New Roman" pitchFamily="18" charset="0"/>
              </a:rPr>
              <a:t>иностранными </a:t>
            </a:r>
            <a:r>
              <a:rPr lang="ru-RU" sz="1800" dirty="0">
                <a:solidFill>
                  <a:schemeClr val="tx1"/>
                </a:solidFill>
                <a:latin typeface="Times New Roman" pitchFamily="18" charset="0"/>
                <a:cs typeface="Times New Roman" pitchFamily="18" charset="0"/>
              </a:rPr>
              <a:t>производителями.</a:t>
            </a:r>
          </a:p>
          <a:p>
            <a:pPr marL="914400" lvl="3" indent="0">
              <a:buNone/>
            </a:pPr>
            <a:endParaRPr lang="ru-RU" sz="1800"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764704"/>
            <a:ext cx="8928992" cy="2736304"/>
          </a:xfrm>
        </p:spPr>
        <p:txBody>
          <a:bodyPr>
            <a:normAutofit/>
          </a:bodyPr>
          <a:lstStyle/>
          <a:p>
            <a:pPr marL="914400" lvl="3" indent="0" algn="just">
              <a:buNone/>
            </a:pPr>
            <a:r>
              <a:rPr lang="ru-RU" sz="2400" dirty="0" smtClean="0">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В </a:t>
            </a:r>
            <a:r>
              <a:rPr lang="ru-RU" sz="1800" dirty="0">
                <a:solidFill>
                  <a:schemeClr val="tx1"/>
                </a:solidFill>
                <a:latin typeface="Times New Roman" pitchFamily="18" charset="0"/>
                <a:cs typeface="Times New Roman" pitchFamily="18" charset="0"/>
              </a:rPr>
              <a:t>условиях плавающего валютного курса кредитно-денежная по­литика может осуществляться независимо от других стран: </a:t>
            </a:r>
            <a:r>
              <a:rPr lang="ru-RU" sz="1800" i="1" dirty="0">
                <a:solidFill>
                  <a:schemeClr val="tx1"/>
                </a:solidFill>
                <a:latin typeface="Times New Roman" pitchFamily="18" charset="0"/>
                <a:cs typeface="Times New Roman" pitchFamily="18" charset="0"/>
              </a:rPr>
              <a:t>нали</a:t>
            </a:r>
            <a:r>
              <a:rPr lang="ru-RU" sz="1800" dirty="0">
                <a:solidFill>
                  <a:schemeClr val="tx1"/>
                </a:solidFill>
                <a:latin typeface="Times New Roman" pitchFamily="18" charset="0"/>
                <a:cs typeface="Times New Roman" pitchFamily="18" charset="0"/>
              </a:rPr>
              <a:t>чие связи кредитно-денежной политики с чистым экспортом и </a:t>
            </a:r>
            <a:r>
              <a:rPr lang="ru-RU" sz="1800" dirty="0" smtClean="0">
                <a:solidFill>
                  <a:schemeClr val="tx1"/>
                </a:solidFill>
                <a:latin typeface="Times New Roman" pitchFamily="18" charset="0"/>
                <a:cs typeface="Times New Roman" pitchFamily="18" charset="0"/>
              </a:rPr>
              <a:t>иностранными </a:t>
            </a:r>
            <a:r>
              <a:rPr lang="ru-RU" sz="1800" dirty="0">
                <a:solidFill>
                  <a:schemeClr val="tx1"/>
                </a:solidFill>
                <a:latin typeface="Times New Roman" pitchFamily="18" charset="0"/>
                <a:cs typeface="Times New Roman" pitchFamily="18" charset="0"/>
              </a:rPr>
              <a:t>инвестициями будет усиливать ее влияние на </a:t>
            </a:r>
            <a:r>
              <a:rPr lang="ru-RU" sz="1800" i="1" dirty="0" smtClean="0">
                <a:solidFill>
                  <a:schemeClr val="tx1"/>
                </a:solidFill>
                <a:latin typeface="Times New Roman" pitchFamily="18" charset="0"/>
                <a:cs typeface="Times New Roman" pitchFamily="18" charset="0"/>
              </a:rPr>
              <a:t>внутрен</a:t>
            </a:r>
            <a:r>
              <a:rPr lang="ru-RU" sz="1800" dirty="0" smtClean="0">
                <a:solidFill>
                  <a:schemeClr val="tx1"/>
                </a:solidFill>
                <a:latin typeface="Times New Roman" pitchFamily="18" charset="0"/>
                <a:cs typeface="Times New Roman" pitchFamily="18" charset="0"/>
              </a:rPr>
              <a:t>ние </a:t>
            </a:r>
            <a:r>
              <a:rPr lang="ru-RU" sz="1800" dirty="0">
                <a:solidFill>
                  <a:schemeClr val="tx1"/>
                </a:solidFill>
                <a:latin typeface="Times New Roman" pitchFamily="18" charset="0"/>
                <a:cs typeface="Times New Roman" pitchFamily="18" charset="0"/>
              </a:rPr>
              <a:t>инвестиции. И наоборот, когда страны с высокой </a:t>
            </a:r>
            <a:r>
              <a:rPr lang="ru-RU" sz="1800" i="1" dirty="0">
                <a:solidFill>
                  <a:schemeClr val="tx1"/>
                </a:solidFill>
                <a:latin typeface="Times New Roman" pitchFamily="18" charset="0"/>
                <a:cs typeface="Times New Roman" pitchFamily="18" charset="0"/>
              </a:rPr>
              <a:t>мобильностью </a:t>
            </a:r>
            <a:r>
              <a:rPr lang="ru-RU" sz="1800" dirty="0">
                <a:solidFill>
                  <a:schemeClr val="tx1"/>
                </a:solidFill>
                <a:latin typeface="Times New Roman" pitchFamily="18" charset="0"/>
                <a:cs typeface="Times New Roman" pitchFamily="18" charset="0"/>
              </a:rPr>
              <a:t>капитала устанавливают фиксированный валютный курс, </a:t>
            </a:r>
            <a:r>
              <a:rPr lang="ru-RU" sz="1800" i="1" dirty="0">
                <a:solidFill>
                  <a:schemeClr val="tx1"/>
                </a:solidFill>
                <a:latin typeface="Times New Roman" pitchFamily="18" charset="0"/>
                <a:cs typeface="Times New Roman" pitchFamily="18" charset="0"/>
              </a:rPr>
              <a:t>они теряют </a:t>
            </a:r>
            <a:r>
              <a:rPr lang="ru-RU" sz="1800" dirty="0">
                <a:solidFill>
                  <a:schemeClr val="tx1"/>
                </a:solidFill>
                <a:latin typeface="Times New Roman" pitchFamily="18" charset="0"/>
                <a:cs typeface="Times New Roman" pitchFamily="18" charset="0"/>
              </a:rPr>
              <a:t>контроль над своей кредитно-денежной политикой, </a:t>
            </a:r>
            <a:r>
              <a:rPr lang="ru-RU" sz="1800" i="1" dirty="0">
                <a:solidFill>
                  <a:schemeClr val="tx1"/>
                </a:solidFill>
                <a:latin typeface="Times New Roman" pitchFamily="18" charset="0"/>
                <a:cs typeface="Times New Roman" pitchFamily="18" charset="0"/>
              </a:rPr>
              <a:t>и им приходится</a:t>
            </a:r>
            <a:r>
              <a:rPr lang="ru-RU" sz="1800" dirty="0">
                <a:solidFill>
                  <a:schemeClr val="tx1"/>
                </a:solidFill>
                <a:latin typeface="Times New Roman" pitchFamily="18" charset="0"/>
                <a:cs typeface="Times New Roman" pitchFamily="18" charset="0"/>
              </a:rPr>
              <a:t> полагаться на фискальную политику в качестве инструмента регулирования макроэкономической политики</a:t>
            </a:r>
            <a:r>
              <a:rPr lang="ru-RU" sz="1800" i="1" dirty="0">
                <a:solidFill>
                  <a:schemeClr val="tx1"/>
                </a:solidFill>
                <a:latin typeface="Times New Roman" pitchFamily="18" charset="0"/>
                <a:cs typeface="Times New Roman" pitchFamily="18" charset="0"/>
              </a:rPr>
              <a:t>.</a:t>
            </a:r>
            <a:endParaRPr lang="ru-RU" sz="1800" dirty="0">
              <a:solidFill>
                <a:schemeClr val="tx1"/>
              </a:solidFill>
              <a:latin typeface="Times New Roman" pitchFamily="18" charset="0"/>
              <a:cs typeface="Times New Roman" pitchFamily="18" charset="0"/>
            </a:endParaRP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188640"/>
            <a:ext cx="7992888" cy="6192688"/>
          </a:xfrm>
        </p:spPr>
        <p:txBody>
          <a:bodyPr>
            <a:noAutofit/>
          </a:bodyPr>
          <a:lstStyle/>
          <a:p>
            <a:pPr marL="0" indent="0" algn="ctr">
              <a:buNone/>
            </a:pPr>
            <a:r>
              <a:rPr lang="ru-RU" sz="2400" b="1" dirty="0">
                <a:solidFill>
                  <a:schemeClr val="tx1"/>
                </a:solidFill>
                <a:latin typeface="Times New Roman" pitchFamily="18" charset="0"/>
                <a:cs typeface="Times New Roman" pitchFamily="18" charset="0"/>
              </a:rPr>
              <a:t>ВЗАИМНАЯ ЗАВИСИМОСТЬ В ГЛОБАЛЬНОЙ </a:t>
            </a:r>
            <a:r>
              <a:rPr lang="ru-RU" sz="2400" b="1" dirty="0" smtClean="0">
                <a:solidFill>
                  <a:schemeClr val="tx1"/>
                </a:solidFill>
                <a:latin typeface="Times New Roman" pitchFamily="18" charset="0"/>
                <a:cs typeface="Times New Roman" pitchFamily="18" charset="0"/>
              </a:rPr>
              <a:t>ЭКОНОМИКЕ</a:t>
            </a:r>
            <a:r>
              <a:rPr lang="en-US" sz="2400" b="1" dirty="0" smtClean="0">
                <a:solidFill>
                  <a:schemeClr val="tx1"/>
                </a:solidFill>
                <a:latin typeface="Times New Roman" pitchFamily="18" charset="0"/>
                <a:cs typeface="Times New Roman" pitchFamily="18" charset="0"/>
              </a:rPr>
              <a:t>.</a:t>
            </a:r>
          </a:p>
          <a:p>
            <a:pPr marL="0" indent="0" algn="ctr">
              <a:buNone/>
            </a:pPr>
            <a:endParaRPr lang="ru-RU" b="1" dirty="0">
              <a:solidFill>
                <a:schemeClr val="tx1"/>
              </a:solidFill>
              <a:latin typeface="Times New Roman" pitchFamily="18" charset="0"/>
              <a:cs typeface="Times New Roman" pitchFamily="18" charset="0"/>
            </a:endParaRPr>
          </a:p>
          <a:p>
            <a:pPr marL="0" indent="0" algn="ctr">
              <a:buNone/>
            </a:pPr>
            <a:r>
              <a:rPr lang="ru-RU" b="1" dirty="0">
                <a:solidFill>
                  <a:schemeClr val="tx1"/>
                </a:solidFill>
                <a:latin typeface="Times New Roman" pitchFamily="18" charset="0"/>
                <a:cs typeface="Times New Roman" pitchFamily="18" charset="0"/>
              </a:rPr>
              <a:t>ЭКОНОМИЧЕСКИЙ РОСТ В СТРАНАХ С ОТКРЫТОЙ ЭКОНОМИКОЙ</a:t>
            </a:r>
          </a:p>
          <a:p>
            <a:pPr marL="0" indent="0" algn="just">
              <a:buNone/>
            </a:pPr>
            <a:r>
              <a:rPr lang="ru-RU" sz="1700" dirty="0">
                <a:solidFill>
                  <a:schemeClr val="tx1"/>
                </a:solidFill>
                <a:latin typeface="Times New Roman" pitchFamily="18" charset="0"/>
                <a:cs typeface="Times New Roman" pitchFamily="18" charset="0"/>
              </a:rPr>
              <a:t> </a:t>
            </a:r>
          </a:p>
          <a:p>
            <a:pPr marL="0" indent="0" algn="just">
              <a:buNone/>
            </a:pPr>
            <a:r>
              <a:rPr lang="ru-RU" dirty="0" smtClean="0">
                <a:solidFill>
                  <a:schemeClr val="tx1"/>
                </a:solidFill>
                <a:latin typeface="Times New Roman" pitchFamily="18" charset="0"/>
                <a:cs typeface="Times New Roman" pitchFamily="18" charset="0"/>
              </a:rPr>
              <a:t>	В </a:t>
            </a:r>
            <a:r>
              <a:rPr lang="ru-RU" dirty="0">
                <a:solidFill>
                  <a:schemeClr val="tx1"/>
                </a:solidFill>
                <a:latin typeface="Times New Roman" pitchFamily="18" charset="0"/>
                <a:cs typeface="Times New Roman" pitchFamily="18" charset="0"/>
              </a:rPr>
              <a:t>первой части главы рассматривалось краткосрочное </a:t>
            </a:r>
            <a:r>
              <a:rPr lang="ru-RU" dirty="0" smtClean="0">
                <a:solidFill>
                  <a:schemeClr val="tx1"/>
                </a:solidFill>
                <a:latin typeface="Times New Roman" pitchFamily="18" charset="0"/>
                <a:cs typeface="Times New Roman" pitchFamily="18" charset="0"/>
              </a:rPr>
              <a:t>воздействие </a:t>
            </a:r>
            <a:r>
              <a:rPr lang="ru-RU" dirty="0">
                <a:solidFill>
                  <a:schemeClr val="tx1"/>
                </a:solidFill>
                <a:latin typeface="Times New Roman" pitchFamily="18" charset="0"/>
                <a:cs typeface="Times New Roman" pitchFamily="18" charset="0"/>
              </a:rPr>
              <a:t>на открытую экономику изменений в торговле и </a:t>
            </a:r>
            <a:r>
              <a:rPr lang="ru-RU" dirty="0" smtClean="0">
                <a:solidFill>
                  <a:schemeClr val="tx1"/>
                </a:solidFill>
                <a:latin typeface="Times New Roman" pitchFamily="18" charset="0"/>
                <a:cs typeface="Times New Roman" pitchFamily="18" charset="0"/>
              </a:rPr>
              <a:t>политике</a:t>
            </a:r>
            <a:r>
              <a:rPr lang="ru-RU" dirty="0">
                <a:solidFill>
                  <a:schemeClr val="tx1"/>
                </a:solidFill>
                <a:latin typeface="Times New Roman" pitchFamily="18" charset="0"/>
                <a:cs typeface="Times New Roman" pitchFamily="18" charset="0"/>
              </a:rPr>
              <a:t>. Эти изменения имеют очень большое значение для </a:t>
            </a:r>
            <a:r>
              <a:rPr lang="ru-RU" dirty="0" smtClean="0">
                <a:solidFill>
                  <a:schemeClr val="tx1"/>
                </a:solidFill>
                <a:latin typeface="Times New Roman" pitchFamily="18" charset="0"/>
                <a:cs typeface="Times New Roman" pitchFamily="18" charset="0"/>
              </a:rPr>
              <a:t>открытой </a:t>
            </a:r>
            <a:r>
              <a:rPr lang="ru-RU" dirty="0">
                <a:solidFill>
                  <a:schemeClr val="tx1"/>
                </a:solidFill>
                <a:latin typeface="Times New Roman" pitchFamily="18" charset="0"/>
                <a:cs typeface="Times New Roman" pitchFamily="18" charset="0"/>
              </a:rPr>
              <a:t>экономики, так как они противостоят безработице и инфляции. Но страны также должны постоянно помнить о влиянии осуществляемой ими политики на перспективы </a:t>
            </a:r>
            <a:r>
              <a:rPr lang="ru-RU" dirty="0" smtClean="0">
                <a:solidFill>
                  <a:schemeClr val="tx1"/>
                </a:solidFill>
                <a:latin typeface="Times New Roman" pitchFamily="18" charset="0"/>
                <a:cs typeface="Times New Roman" pitchFamily="18" charset="0"/>
              </a:rPr>
              <a:t>экономического </a:t>
            </a:r>
            <a:r>
              <a:rPr lang="ru-RU" dirty="0">
                <a:solidFill>
                  <a:schemeClr val="tx1"/>
                </a:solidFill>
                <a:latin typeface="Times New Roman" pitchFamily="18" charset="0"/>
                <a:cs typeface="Times New Roman" pitchFamily="18" charset="0"/>
              </a:rPr>
              <a:t>роста в долгосрочном периоде. Особое значение экономический рост имеет для малых стран. Иногда бывает полезно представить какой-нибудь регион США (например, штат или крупный город с пригородами) в качестве малой </a:t>
            </a:r>
            <a:r>
              <a:rPr lang="ru-RU" dirty="0" smtClean="0">
                <a:solidFill>
                  <a:schemeClr val="tx1"/>
                </a:solidFill>
                <a:latin typeface="Times New Roman" pitchFamily="18" charset="0"/>
                <a:cs typeface="Times New Roman" pitchFamily="18" charset="0"/>
              </a:rPr>
              <a:t>открытой </a:t>
            </a:r>
            <a:r>
              <a:rPr lang="ru-RU" dirty="0">
                <a:solidFill>
                  <a:schemeClr val="tx1"/>
                </a:solidFill>
                <a:latin typeface="Times New Roman" pitchFamily="18" charset="0"/>
                <a:cs typeface="Times New Roman" pitchFamily="18" charset="0"/>
              </a:rPr>
              <a:t>экономики с фиксированным обменным курсом.</a:t>
            </a:r>
          </a:p>
          <a:p>
            <a:pPr marL="0" indent="0" algn="just">
              <a:buNone/>
            </a:pPr>
            <a:r>
              <a:rPr lang="ru-RU" dirty="0" smtClean="0">
                <a:solidFill>
                  <a:schemeClr val="tx1"/>
                </a:solidFill>
                <a:latin typeface="Times New Roman" pitchFamily="18" charset="0"/>
                <a:cs typeface="Times New Roman" pitchFamily="18" charset="0"/>
              </a:rPr>
              <a:t>	Экономический </a:t>
            </a:r>
            <a:r>
              <a:rPr lang="ru-RU" dirty="0">
                <a:solidFill>
                  <a:schemeClr val="tx1"/>
                </a:solidFill>
                <a:latin typeface="Times New Roman" pitchFamily="18" charset="0"/>
                <a:cs typeface="Times New Roman" pitchFamily="18" charset="0"/>
              </a:rPr>
              <a:t>рост осуществляется под влиянием </a:t>
            </a:r>
            <a:r>
              <a:rPr lang="ru-RU" dirty="0" smtClean="0">
                <a:solidFill>
                  <a:schemeClr val="tx1"/>
                </a:solidFill>
                <a:latin typeface="Times New Roman" pitchFamily="18" charset="0"/>
                <a:cs typeface="Times New Roman" pitchFamily="18" charset="0"/>
              </a:rPr>
              <a:t>множества факторов. </a:t>
            </a:r>
            <a:r>
              <a:rPr lang="ru-RU" dirty="0">
                <a:solidFill>
                  <a:schemeClr val="tx1"/>
                </a:solidFill>
                <a:latin typeface="Times New Roman" pitchFamily="18" charset="0"/>
                <a:cs typeface="Times New Roman" pitchFamily="18" charset="0"/>
              </a:rPr>
              <a:t>Возможно, наиболее важное значение для стимулирования быстрого </a:t>
            </a:r>
            <a:r>
              <a:rPr lang="ru-RU" dirty="0" smtClean="0">
                <a:solidFill>
                  <a:schemeClr val="tx1"/>
                </a:solidFill>
                <a:latin typeface="Times New Roman" pitchFamily="18" charset="0"/>
                <a:cs typeface="Times New Roman" pitchFamily="18" charset="0"/>
              </a:rPr>
              <a:t>экономического </a:t>
            </a:r>
            <a:r>
              <a:rPr lang="ru-RU" dirty="0">
                <a:solidFill>
                  <a:schemeClr val="tx1"/>
                </a:solidFill>
                <a:latin typeface="Times New Roman" pitchFamily="18" charset="0"/>
                <a:cs typeface="Times New Roman" pitchFamily="18" charset="0"/>
              </a:rPr>
              <a:t>роста имеет обеспечение высоких уровней </a:t>
            </a:r>
            <a:r>
              <a:rPr lang="ru-RU" dirty="0" smtClean="0">
                <a:solidFill>
                  <a:schemeClr val="tx1"/>
                </a:solidFill>
                <a:latin typeface="Times New Roman" pitchFamily="18" charset="0"/>
                <a:cs typeface="Times New Roman" pitchFamily="18" charset="0"/>
              </a:rPr>
              <a:t>сбережений </a:t>
            </a:r>
            <a:r>
              <a:rPr lang="ru-RU" dirty="0">
                <a:solidFill>
                  <a:schemeClr val="tx1"/>
                </a:solidFill>
                <a:latin typeface="Times New Roman" pitchFamily="18" charset="0"/>
                <a:cs typeface="Times New Roman" pitchFamily="18" charset="0"/>
              </a:rPr>
              <a:t>и инвестиций. На </a:t>
            </a:r>
            <a:r>
              <a:rPr lang="ru-RU" dirty="0" smtClean="0">
                <a:solidFill>
                  <a:schemeClr val="tx1"/>
                </a:solidFill>
                <a:latin typeface="Times New Roman" pitchFamily="18" charset="0"/>
                <a:cs typeface="Times New Roman" pitchFamily="18" charset="0"/>
              </a:rPr>
              <a:t>рис.4 </a:t>
            </a:r>
            <a:r>
              <a:rPr lang="ru-RU" dirty="0">
                <a:solidFill>
                  <a:schemeClr val="tx1"/>
                </a:solidFill>
                <a:latin typeface="Times New Roman" pitchFamily="18" charset="0"/>
                <a:cs typeface="Times New Roman" pitchFamily="18" charset="0"/>
              </a:rPr>
              <a:t>показана связь уровня </a:t>
            </a:r>
            <a:r>
              <a:rPr lang="ru-RU" dirty="0" smtClean="0">
                <a:solidFill>
                  <a:schemeClr val="tx1"/>
                </a:solidFill>
                <a:latin typeface="Times New Roman" pitchFamily="18" charset="0"/>
                <a:cs typeface="Times New Roman" pitchFamily="18" charset="0"/>
              </a:rPr>
              <a:t>инвестиций </a:t>
            </a:r>
            <a:r>
              <a:rPr lang="ru-RU" dirty="0">
                <a:solidFill>
                  <a:schemeClr val="tx1"/>
                </a:solidFill>
                <a:latin typeface="Times New Roman" pitchFamily="18" charset="0"/>
                <a:cs typeface="Times New Roman" pitchFamily="18" charset="0"/>
              </a:rPr>
              <a:t>с темпами роста ВВП на душу населения в различных странах. Мы начнем с анализа факторов, влияющих на уровень сбережений и инвестиций в открытой экономике.</a:t>
            </a: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764704"/>
            <a:ext cx="8928992" cy="3024336"/>
          </a:xfrm>
        </p:spPr>
        <p:txBody>
          <a:bodyPr>
            <a:normAutofit/>
          </a:bodyPr>
          <a:lstStyle/>
          <a:p>
            <a:pPr marL="914400" lvl="3" indent="0" algn="just">
              <a:buNone/>
            </a:pPr>
            <a:r>
              <a:rPr lang="ru-RU" sz="1800" dirty="0" smtClean="0">
                <a:solidFill>
                  <a:schemeClr val="tx1"/>
                </a:solidFill>
                <a:latin typeface="Times New Roman" pitchFamily="18" charset="0"/>
                <a:cs typeface="Times New Roman" pitchFamily="18" charset="0"/>
              </a:rPr>
              <a:t>	Но </a:t>
            </a:r>
            <a:r>
              <a:rPr lang="ru-RU" sz="1800" dirty="0">
                <a:solidFill>
                  <a:schemeClr val="tx1"/>
                </a:solidFill>
                <a:latin typeface="Times New Roman" pitchFamily="18" charset="0"/>
                <a:cs typeface="Times New Roman" pitchFamily="18" charset="0"/>
              </a:rPr>
              <a:t>для экономического роста требуется не только наличие достаточного объема капитала. Также необходимо </a:t>
            </a:r>
            <a:r>
              <a:rPr lang="ru-RU" sz="1800" dirty="0" smtClean="0">
                <a:solidFill>
                  <a:schemeClr val="tx1"/>
                </a:solidFill>
                <a:latin typeface="Times New Roman" pitchFamily="18" charset="0"/>
                <a:cs typeface="Times New Roman" pitchFamily="18" charset="0"/>
              </a:rPr>
              <a:t>постоянное </a:t>
            </a:r>
            <a:r>
              <a:rPr lang="ru-RU" sz="1800" dirty="0">
                <a:solidFill>
                  <a:schemeClr val="tx1"/>
                </a:solidFill>
                <a:latin typeface="Times New Roman" pitchFamily="18" charset="0"/>
                <a:cs typeface="Times New Roman" pitchFamily="18" charset="0"/>
              </a:rPr>
              <a:t>расширение технологических границ путем внедрения </a:t>
            </a:r>
            <a:r>
              <a:rPr lang="ru-RU" sz="1800" dirty="0" smtClean="0">
                <a:solidFill>
                  <a:schemeClr val="tx1"/>
                </a:solidFill>
                <a:latin typeface="Times New Roman" pitchFamily="18" charset="0"/>
                <a:cs typeface="Times New Roman" pitchFamily="18" charset="0"/>
              </a:rPr>
              <a:t>самых </a:t>
            </a:r>
            <a:r>
              <a:rPr lang="ru-RU" sz="1800" dirty="0">
                <a:solidFill>
                  <a:schemeClr val="tx1"/>
                </a:solidFill>
                <a:latin typeface="Times New Roman" pitchFamily="18" charset="0"/>
                <a:cs typeface="Times New Roman" pitchFamily="18" charset="0"/>
              </a:rPr>
              <a:t>лучших технологий. А это требует развития институтов, которые бы стимулировали инвестиции и развитие предпринимательского духа. С другой стороны, на возможности </a:t>
            </a:r>
            <a:r>
              <a:rPr lang="ru-RU" sz="1800" dirty="0" smtClean="0">
                <a:solidFill>
                  <a:schemeClr val="tx1"/>
                </a:solidFill>
                <a:latin typeface="Times New Roman" pitchFamily="18" charset="0"/>
                <a:cs typeface="Times New Roman" pitchFamily="18" charset="0"/>
              </a:rPr>
              <a:t>активного </a:t>
            </a:r>
            <a:r>
              <a:rPr lang="ru-RU" sz="1800" dirty="0">
                <a:solidFill>
                  <a:schemeClr val="tx1"/>
                </a:solidFill>
                <a:latin typeface="Times New Roman" pitchFamily="18" charset="0"/>
                <a:cs typeface="Times New Roman" pitchFamily="18" charset="0"/>
              </a:rPr>
              <a:t>использования этих факторов влияют торговая </a:t>
            </a:r>
            <a:r>
              <a:rPr lang="ru-RU" sz="1800" dirty="0" smtClean="0">
                <a:solidFill>
                  <a:schemeClr val="tx1"/>
                </a:solidFill>
                <a:latin typeface="Times New Roman" pitchFamily="18" charset="0"/>
                <a:cs typeface="Times New Roman" pitchFamily="18" charset="0"/>
              </a:rPr>
              <a:t>политика</a:t>
            </a:r>
            <a:r>
              <a:rPr lang="ru-RU" sz="1800" dirty="0">
                <a:solidFill>
                  <a:schemeClr val="tx1"/>
                </a:solidFill>
                <a:latin typeface="Times New Roman" pitchFamily="18" charset="0"/>
                <a:cs typeface="Times New Roman" pitchFamily="18" charset="0"/>
              </a:rPr>
              <a:t>, меры по защите интеллектуальной собственности и </a:t>
            </a:r>
            <a:r>
              <a:rPr lang="ru-RU" sz="1800" dirty="0" smtClean="0">
                <a:solidFill>
                  <a:schemeClr val="tx1"/>
                </a:solidFill>
                <a:latin typeface="Times New Roman" pitchFamily="18" charset="0"/>
                <a:cs typeface="Times New Roman" pitchFamily="18" charset="0"/>
              </a:rPr>
              <a:t>авторских </a:t>
            </a:r>
            <a:r>
              <a:rPr lang="ru-RU" sz="1800" dirty="0">
                <a:solidFill>
                  <a:schemeClr val="tx1"/>
                </a:solidFill>
                <a:latin typeface="Times New Roman" pitchFamily="18" charset="0"/>
                <a:cs typeface="Times New Roman" pitchFamily="18" charset="0"/>
              </a:rPr>
              <a:t>прав, политика в области привлечения прямых инвестиций, а также общий макроэкономический климат, которые определяются важными составляющими экономического роста в </a:t>
            </a:r>
            <a:r>
              <a:rPr lang="ru-RU" sz="1800" dirty="0" smtClean="0">
                <a:solidFill>
                  <a:schemeClr val="tx1"/>
                </a:solidFill>
                <a:latin typeface="Times New Roman" pitchFamily="18" charset="0"/>
                <a:cs typeface="Times New Roman" pitchFamily="18" charset="0"/>
              </a:rPr>
              <a:t>открытой </a:t>
            </a:r>
            <a:r>
              <a:rPr lang="ru-RU" sz="1800" dirty="0">
                <a:solidFill>
                  <a:schemeClr val="tx1"/>
                </a:solidFill>
                <a:latin typeface="Times New Roman" pitchFamily="18" charset="0"/>
                <a:cs typeface="Times New Roman" pitchFamily="18" charset="0"/>
              </a:rPr>
              <a:t>экономике.</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323528" y="692696"/>
            <a:ext cx="8712968" cy="3888432"/>
          </a:xfrm>
        </p:spPr>
        <p:txBody>
          <a:bodyPr>
            <a:normAutofit/>
          </a:bodyPr>
          <a:lstStyle/>
          <a:p>
            <a:pPr marL="914400" lvl="3" indent="0" algn="just">
              <a:buNone/>
            </a:pPr>
            <a:r>
              <a:rPr lang="ru-RU" sz="1700" dirty="0">
                <a:solidFill>
                  <a:schemeClr val="tx1"/>
                </a:solidFill>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Теперь </a:t>
            </a:r>
            <a:r>
              <a:rPr lang="ru-RU" sz="1800" dirty="0">
                <a:solidFill>
                  <a:schemeClr val="tx1"/>
                </a:solidFill>
                <a:latin typeface="Times New Roman" pitchFamily="18" charset="0"/>
                <a:cs typeface="Times New Roman" pitchFamily="18" charset="0"/>
              </a:rPr>
              <a:t>самое время завершить наш макроэкономический анализ и обратиться к экономическим связям между странами. Мы начинаем эту главу с определения основных понятий </a:t>
            </a:r>
            <a:r>
              <a:rPr lang="ru-RU" sz="1800" dirty="0" smtClean="0">
                <a:solidFill>
                  <a:schemeClr val="tx1"/>
                </a:solidFill>
                <a:latin typeface="Times New Roman" pitchFamily="18" charset="0"/>
                <a:cs typeface="Times New Roman" pitchFamily="18" charset="0"/>
              </a:rPr>
              <a:t>международной </a:t>
            </a:r>
            <a:r>
              <a:rPr lang="ru-RU" sz="1800" dirty="0">
                <a:solidFill>
                  <a:schemeClr val="tx1"/>
                </a:solidFill>
                <a:latin typeface="Times New Roman" pitchFamily="18" charset="0"/>
                <a:cs typeface="Times New Roman" pitchFamily="18" charset="0"/>
              </a:rPr>
              <a:t>торговли и валютно-финансовых отношений, а </a:t>
            </a:r>
            <a:r>
              <a:rPr lang="ru-RU" sz="1800" dirty="0" smtClean="0">
                <a:solidFill>
                  <a:schemeClr val="tx1"/>
                </a:solidFill>
                <a:latin typeface="Times New Roman" pitchFamily="18" charset="0"/>
                <a:cs typeface="Times New Roman" pitchFamily="18" charset="0"/>
              </a:rPr>
              <a:t>затем </a:t>
            </a:r>
            <a:r>
              <a:rPr lang="ru-RU" sz="1800" dirty="0">
                <a:solidFill>
                  <a:schemeClr val="tx1"/>
                </a:solidFill>
                <a:latin typeface="Times New Roman" pitchFamily="18" charset="0"/>
                <a:cs typeface="Times New Roman" pitchFamily="18" charset="0"/>
              </a:rPr>
              <a:t>покажем, каким образом макроэкономические </a:t>
            </a:r>
            <a:r>
              <a:rPr lang="ru-RU" sz="1800" dirty="0" smtClean="0">
                <a:solidFill>
                  <a:schemeClr val="tx1"/>
                </a:solidFill>
                <a:latin typeface="Times New Roman" pitchFamily="18" charset="0"/>
                <a:cs typeface="Times New Roman" pitchFamily="18" charset="0"/>
              </a:rPr>
              <a:t>потрясения </a:t>
            </a:r>
            <a:r>
              <a:rPr lang="ru-RU" sz="1800" dirty="0">
                <a:solidFill>
                  <a:schemeClr val="tx1"/>
                </a:solidFill>
                <a:latin typeface="Times New Roman" pitchFamily="18" charset="0"/>
                <a:cs typeface="Times New Roman" pitchFamily="18" charset="0"/>
              </a:rPr>
              <a:t>в одной стране отражаются на важнейших </a:t>
            </a:r>
            <a:r>
              <a:rPr lang="ru-RU" sz="1800" dirty="0" smtClean="0">
                <a:solidFill>
                  <a:schemeClr val="tx1"/>
                </a:solidFill>
                <a:latin typeface="Times New Roman" pitchFamily="18" charset="0"/>
                <a:cs typeface="Times New Roman" pitchFamily="18" charset="0"/>
              </a:rPr>
              <a:t>макроэкономических </a:t>
            </a:r>
            <a:r>
              <a:rPr lang="ru-RU" sz="1800" dirty="0">
                <a:solidFill>
                  <a:schemeClr val="tx1"/>
                </a:solidFill>
                <a:latin typeface="Times New Roman" pitchFamily="18" charset="0"/>
                <a:cs typeface="Times New Roman" pitchFamily="18" charset="0"/>
              </a:rPr>
              <a:t>показателях в другой. Далее мы остановимся на курсах обмена иностранных валют — стоимости валюты одной </a:t>
            </a:r>
            <a:r>
              <a:rPr lang="ru-RU" sz="1800" dirty="0" smtClean="0">
                <a:solidFill>
                  <a:schemeClr val="tx1"/>
                </a:solidFill>
                <a:latin typeface="Times New Roman" pitchFamily="18" charset="0"/>
                <a:cs typeface="Times New Roman" pitchFamily="18" charset="0"/>
              </a:rPr>
              <a:t>страны</a:t>
            </a:r>
            <a:r>
              <a:rPr lang="ru-RU" sz="1800" dirty="0">
                <a:solidFill>
                  <a:schemeClr val="tx1"/>
                </a:solidFill>
                <a:latin typeface="Times New Roman" pitchFamily="18" charset="0"/>
                <a:cs typeface="Times New Roman" pitchFamily="18" charset="0"/>
              </a:rPr>
              <a:t>, выраженной в деньгах другой, — которые играют важную роль в механизмах перемещения (товаров, капитала и т.п.) и определяются экономической политикой государства. Мы </a:t>
            </a:r>
            <a:r>
              <a:rPr lang="ru-RU" sz="1800" dirty="0" smtClean="0">
                <a:solidFill>
                  <a:schemeClr val="tx1"/>
                </a:solidFill>
                <a:latin typeface="Times New Roman" pitchFamily="18" charset="0"/>
                <a:cs typeface="Times New Roman" pitchFamily="18" charset="0"/>
              </a:rPr>
              <a:t>заканчиваем </a:t>
            </a:r>
            <a:r>
              <a:rPr lang="ru-RU" sz="1800" dirty="0">
                <a:solidFill>
                  <a:schemeClr val="tx1"/>
                </a:solidFill>
                <a:latin typeface="Times New Roman" pitchFamily="18" charset="0"/>
                <a:cs typeface="Times New Roman" pitchFamily="18" charset="0"/>
              </a:rPr>
              <a:t>главу анализом открытой экономики в </a:t>
            </a:r>
            <a:r>
              <a:rPr lang="ru-RU" sz="1800" dirty="0" smtClean="0">
                <a:solidFill>
                  <a:schemeClr val="tx1"/>
                </a:solidFill>
                <a:latin typeface="Times New Roman" pitchFamily="18" charset="0"/>
                <a:cs typeface="Times New Roman" pitchFamily="18" charset="0"/>
              </a:rPr>
              <a:t>долгосрочном </a:t>
            </a:r>
            <a:r>
              <a:rPr lang="ru-RU" sz="1800" dirty="0">
                <a:solidFill>
                  <a:schemeClr val="tx1"/>
                </a:solidFill>
                <a:latin typeface="Times New Roman" pitchFamily="18" charset="0"/>
                <a:cs typeface="Times New Roman" pitchFamily="18" charset="0"/>
              </a:rPr>
              <a:t>периоде, который основан на изучении проблем, </a:t>
            </a:r>
            <a:r>
              <a:rPr lang="ru-RU" sz="1800" dirty="0" smtClean="0">
                <a:solidFill>
                  <a:schemeClr val="tx1"/>
                </a:solidFill>
                <a:latin typeface="Times New Roman" pitchFamily="18" charset="0"/>
                <a:cs typeface="Times New Roman" pitchFamily="18" charset="0"/>
              </a:rPr>
              <a:t>касающихся </a:t>
            </a:r>
            <a:r>
              <a:rPr lang="ru-RU" sz="1800" dirty="0">
                <a:solidFill>
                  <a:schemeClr val="tx1"/>
                </a:solidFill>
                <a:latin typeface="Times New Roman" pitchFamily="18" charset="0"/>
                <a:cs typeface="Times New Roman" pitchFamily="18" charset="0"/>
              </a:rPr>
              <a:t>сбережений, инвестиций и экономического роста.</a:t>
            </a:r>
          </a:p>
          <a:p>
            <a:pPr marL="914400" lvl="3" indent="0">
              <a:buNone/>
            </a:pPr>
            <a:endParaRPr lang="ru-RU" sz="1400" dirty="0"/>
          </a:p>
        </p:txBody>
      </p:sp>
    </p:spTree>
    <p:extLst>
      <p:ext uri="{BB962C8B-B14F-4D97-AF65-F5344CB8AC3E}">
        <p14:creationId xmlns:p14="http://schemas.microsoft.com/office/powerpoint/2010/main" val="4263286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476672"/>
            <a:ext cx="7992888" cy="6048672"/>
          </a:xfrm>
        </p:spPr>
        <p:txBody>
          <a:bodyPr>
            <a:normAutofit fontScale="70000" lnSpcReduction="20000"/>
          </a:bodyPr>
          <a:lstStyle/>
          <a:p>
            <a:pPr marL="0" indent="0" algn="ctr">
              <a:buNone/>
            </a:pPr>
            <a:r>
              <a:rPr lang="ru-RU" sz="2900" b="1" dirty="0">
                <a:solidFill>
                  <a:schemeClr val="tx1"/>
                </a:solidFill>
                <a:latin typeface="Times New Roman" pitchFamily="18" charset="0"/>
                <a:cs typeface="Times New Roman" pitchFamily="18" charset="0"/>
              </a:rPr>
              <a:t>СБЕРЕЖЕНИЯ И </a:t>
            </a:r>
            <a:r>
              <a:rPr lang="ru-RU" sz="2900" b="1" dirty="0" smtClean="0">
                <a:solidFill>
                  <a:schemeClr val="tx1"/>
                </a:solidFill>
                <a:latin typeface="Times New Roman" pitchFamily="18" charset="0"/>
                <a:cs typeface="Times New Roman" pitchFamily="18" charset="0"/>
              </a:rPr>
              <a:t>ИНВЕСТИЦИИ </a:t>
            </a:r>
            <a:r>
              <a:rPr lang="ru-RU" sz="2900" b="1" dirty="0">
                <a:solidFill>
                  <a:schemeClr val="tx1"/>
                </a:solidFill>
                <a:latin typeface="Times New Roman" pitchFamily="18" charset="0"/>
                <a:cs typeface="Times New Roman" pitchFamily="18" charset="0"/>
              </a:rPr>
              <a:t>В ОТКРЫТОЙ </a:t>
            </a:r>
            <a:r>
              <a:rPr lang="ru-RU" sz="2900" b="1" dirty="0" smtClean="0">
                <a:solidFill>
                  <a:schemeClr val="tx1"/>
                </a:solidFill>
                <a:latin typeface="Times New Roman" pitchFamily="18" charset="0"/>
                <a:cs typeface="Times New Roman" pitchFamily="18" charset="0"/>
              </a:rPr>
              <a:t>ЭКОНОМИКЕ</a:t>
            </a:r>
          </a:p>
          <a:p>
            <a:pPr marL="0" indent="0" algn="ctr">
              <a:buNone/>
            </a:pPr>
            <a:endParaRPr lang="ru-RU" sz="2600" b="1" dirty="0">
              <a:solidFill>
                <a:schemeClr val="tx1"/>
              </a:solidFill>
              <a:latin typeface="Times New Roman" pitchFamily="18" charset="0"/>
              <a:cs typeface="Times New Roman" pitchFamily="18" charset="0"/>
            </a:endParaRPr>
          </a:p>
          <a:p>
            <a:pPr marL="0" indent="0" algn="just">
              <a:buNone/>
            </a:pPr>
            <a:r>
              <a:rPr lang="ru-RU" sz="2600" dirty="0" smtClean="0">
                <a:solidFill>
                  <a:schemeClr val="tx1"/>
                </a:solidFill>
                <a:latin typeface="Times New Roman" pitchFamily="18" charset="0"/>
                <a:cs typeface="Times New Roman" pitchFamily="18" charset="0"/>
              </a:rPr>
              <a:t>	В </a:t>
            </a:r>
            <a:r>
              <a:rPr lang="ru-RU" sz="2600" dirty="0">
                <a:solidFill>
                  <a:schemeClr val="tx1"/>
                </a:solidFill>
                <a:latin typeface="Times New Roman" pitchFamily="18" charset="0"/>
                <a:cs typeface="Times New Roman" pitchFamily="18" charset="0"/>
              </a:rPr>
              <a:t>закрытой экономике объем валовых инвестиций равен внутренним сбережениям. Когда экономика выходит на международные </a:t>
            </a:r>
            <a:r>
              <a:rPr lang="ru-RU" sz="2600" dirty="0" smtClean="0">
                <a:solidFill>
                  <a:schemeClr val="tx1"/>
                </a:solidFill>
                <a:latin typeface="Times New Roman" pitchFamily="18" charset="0"/>
                <a:cs typeface="Times New Roman" pitchFamily="18" charset="0"/>
              </a:rPr>
              <a:t>товарные финансовые </a:t>
            </a:r>
            <a:r>
              <a:rPr lang="ru-RU" sz="2600" dirty="0">
                <a:solidFill>
                  <a:schemeClr val="tx1"/>
                </a:solidFill>
                <a:latin typeface="Times New Roman" pitchFamily="18" charset="0"/>
                <a:cs typeface="Times New Roman" pitchFamily="18" charset="0"/>
              </a:rPr>
              <a:t>рынки, появляются дополнительные источники инвестиций, а также возможности для использования сбережений. Нуждающиеся в средствах страны, у которых из-за недостатка них инвестиций имеются значительные свободные ресурсы, могут воспользоваться услугами мирового рынка капиталов, чтобы профинансировать свои нужды. Страны Азии и </a:t>
            </a:r>
            <a:r>
              <a:rPr lang="ru-RU" sz="2600" dirty="0" smtClean="0">
                <a:solidFill>
                  <a:schemeClr val="tx1"/>
                </a:solidFill>
                <a:latin typeface="Times New Roman" pitchFamily="18" charset="0"/>
                <a:cs typeface="Times New Roman" pitchFamily="18" charset="0"/>
              </a:rPr>
              <a:t>Латинской </a:t>
            </a:r>
            <a:r>
              <a:rPr lang="ru-RU" sz="2600" dirty="0">
                <a:solidFill>
                  <a:schemeClr val="tx1"/>
                </a:solidFill>
                <a:latin typeface="Times New Roman" pitchFamily="18" charset="0"/>
                <a:cs typeface="Times New Roman" pitchFamily="18" charset="0"/>
              </a:rPr>
              <a:t>Америки со средними уровнями доходов традиционно за­нимают средства для финансирования внутренних капитало­вложений, а в последнее время и США стали довольно </a:t>
            </a:r>
            <a:r>
              <a:rPr lang="ru-RU" sz="2600" dirty="0" smtClean="0">
                <a:solidFill>
                  <a:schemeClr val="tx1"/>
                </a:solidFill>
                <a:latin typeface="Times New Roman" pitchFamily="18" charset="0"/>
                <a:cs typeface="Times New Roman" pitchFamily="18" charset="0"/>
              </a:rPr>
              <a:t>привлекательны </a:t>
            </a:r>
            <a:r>
              <a:rPr lang="ru-RU" sz="2600" dirty="0">
                <a:solidFill>
                  <a:schemeClr val="tx1"/>
                </a:solidFill>
                <a:latin typeface="Times New Roman" pitchFamily="18" charset="0"/>
                <a:cs typeface="Times New Roman" pitchFamily="18" charset="0"/>
              </a:rPr>
              <a:t>для иностранных сбережений.</a:t>
            </a:r>
          </a:p>
          <a:p>
            <a:pPr marL="0" indent="0" algn="just">
              <a:buNone/>
            </a:pPr>
            <a:r>
              <a:rPr lang="ru-RU" sz="2600" dirty="0" smtClean="0">
                <a:solidFill>
                  <a:schemeClr val="tx1"/>
                </a:solidFill>
                <a:latin typeface="Times New Roman" pitchFamily="18" charset="0"/>
                <a:cs typeface="Times New Roman" pitchFamily="18" charset="0"/>
              </a:rPr>
              <a:t>	Другая </a:t>
            </a:r>
            <a:r>
              <a:rPr lang="ru-RU" sz="2600" dirty="0">
                <a:solidFill>
                  <a:schemeClr val="tx1"/>
                </a:solidFill>
                <a:latin typeface="Times New Roman" pitchFamily="18" charset="0"/>
                <a:cs typeface="Times New Roman" pitchFamily="18" charset="0"/>
              </a:rPr>
              <a:t>сторона вопроса касается стран, которые имеют высокую норму сбережений, но из-за узости внутреннего </a:t>
            </a:r>
            <a:r>
              <a:rPr lang="ru-RU" sz="2600" dirty="0" smtClean="0">
                <a:solidFill>
                  <a:schemeClr val="tx1"/>
                </a:solidFill>
                <a:latin typeface="Times New Roman" pitchFamily="18" charset="0"/>
                <a:cs typeface="Times New Roman" pitchFamily="18" charset="0"/>
              </a:rPr>
              <a:t>рынка </a:t>
            </a:r>
            <a:r>
              <a:rPr lang="ru-RU" sz="2600" dirty="0">
                <a:solidFill>
                  <a:schemeClr val="tx1"/>
                </a:solidFill>
                <a:latin typeface="Times New Roman" pitchFamily="18" charset="0"/>
                <a:cs typeface="Times New Roman" pitchFamily="18" charset="0"/>
              </a:rPr>
              <a:t>капиталов не могут обеспечить своим деньгам </a:t>
            </a:r>
            <a:r>
              <a:rPr lang="ru-RU" sz="2600" dirty="0" smtClean="0">
                <a:solidFill>
                  <a:schemeClr val="tx1"/>
                </a:solidFill>
                <a:latin typeface="Times New Roman" pitchFamily="18" charset="0"/>
                <a:cs typeface="Times New Roman" pitchFamily="18" charset="0"/>
              </a:rPr>
              <a:t>высоко прибыльное </a:t>
            </a:r>
            <a:r>
              <a:rPr lang="ru-RU" sz="2600" dirty="0">
                <a:solidFill>
                  <a:schemeClr val="tx1"/>
                </a:solidFill>
                <a:latin typeface="Times New Roman" pitchFamily="18" charset="0"/>
                <a:cs typeface="Times New Roman" pitchFamily="18" charset="0"/>
              </a:rPr>
              <a:t>применение. Такой была Англия в прошлом столетии, такой в последние годы является Япония. Эти страны вкладывают значительные средства в страны с недостатком капитала. Их сумма должна быть равна сумме частных сбережений домашних хозяйств, </a:t>
            </a:r>
            <a:r>
              <a:rPr lang="ru-RU" sz="2600" dirty="0" smtClean="0">
                <a:solidFill>
                  <a:schemeClr val="tx1"/>
                </a:solidFill>
                <a:latin typeface="Times New Roman" pitchFamily="18" charset="0"/>
                <a:cs typeface="Times New Roman" pitchFamily="18" charset="0"/>
              </a:rPr>
              <a:t>предпринимательских </a:t>
            </a:r>
            <a:r>
              <a:rPr lang="ru-RU" sz="2600" dirty="0">
                <a:solidFill>
                  <a:schemeClr val="tx1"/>
                </a:solidFill>
                <a:latin typeface="Times New Roman" pitchFamily="18" charset="0"/>
                <a:cs typeface="Times New Roman" pitchFamily="18" charset="0"/>
              </a:rPr>
              <a:t>структур (</a:t>
            </a:r>
            <a:r>
              <a:rPr lang="en-US" sz="2600" dirty="0">
                <a:solidFill>
                  <a:schemeClr val="tx1"/>
                </a:solidFill>
                <a:latin typeface="Times New Roman" pitchFamily="18" charset="0"/>
                <a:cs typeface="Times New Roman" pitchFamily="18" charset="0"/>
              </a:rPr>
              <a:t>S</a:t>
            </a:r>
            <a:r>
              <a:rPr lang="ru-RU" sz="2600" dirty="0">
                <a:solidFill>
                  <a:schemeClr val="tx1"/>
                </a:solidFill>
                <a:latin typeface="Times New Roman" pitchFamily="18" charset="0"/>
                <a:cs typeface="Times New Roman" pitchFamily="18" charset="0"/>
              </a:rPr>
              <a:t>) и валовых государственных сбережений, т.е. разности налогов и правительственных </a:t>
            </a:r>
            <a:r>
              <a:rPr lang="ru-RU" sz="2600" dirty="0" smtClean="0">
                <a:solidFill>
                  <a:schemeClr val="tx1"/>
                </a:solidFill>
                <a:latin typeface="Times New Roman" pitchFamily="18" charset="0"/>
                <a:cs typeface="Times New Roman" pitchFamily="18" charset="0"/>
              </a:rPr>
              <a:t>расходов </a:t>
            </a:r>
            <a:r>
              <a:rPr lang="ru-RU" sz="2600" dirty="0">
                <a:solidFill>
                  <a:schemeClr val="tx1"/>
                </a:solidFill>
                <a:latin typeface="Times New Roman" pitchFamily="18" charset="0"/>
                <a:cs typeface="Times New Roman" pitchFamily="18" charset="0"/>
              </a:rPr>
              <a:t>(Г— </a:t>
            </a:r>
            <a:r>
              <a:rPr lang="en-US" sz="2600" dirty="0">
                <a:solidFill>
                  <a:schemeClr val="tx1"/>
                </a:solidFill>
                <a:latin typeface="Times New Roman" pitchFamily="18" charset="0"/>
                <a:cs typeface="Times New Roman" pitchFamily="18" charset="0"/>
              </a:rPr>
              <a:t>G</a:t>
            </a:r>
            <a:r>
              <a:rPr lang="ru-RU" sz="2600" dirty="0">
                <a:solidFill>
                  <a:schemeClr val="tx1"/>
                </a:solidFill>
                <a:latin typeface="Times New Roman" pitchFamily="18" charset="0"/>
                <a:cs typeface="Times New Roman" pitchFamily="18" charset="0"/>
              </a:rPr>
              <a:t>). Составляющие валовых инвестиций в США за несколько десятилетий приведены в табл. </a:t>
            </a:r>
            <a:r>
              <a:rPr lang="ru-RU" sz="2600" dirty="0" smtClean="0">
                <a:solidFill>
                  <a:schemeClr val="tx1"/>
                </a:solidFill>
                <a:latin typeface="Times New Roman" pitchFamily="18" charset="0"/>
                <a:cs typeface="Times New Roman" pitchFamily="18" charset="0"/>
              </a:rPr>
              <a:t>2</a:t>
            </a:r>
            <a:r>
              <a:rPr lang="ru-RU" sz="2600" dirty="0">
                <a:solidFill>
                  <a:schemeClr val="tx1"/>
                </a:solidFill>
                <a:latin typeface="Times New Roman" pitchFamily="18" charset="0"/>
                <a:cs typeface="Times New Roman" pitchFamily="18" charset="0"/>
              </a:rPr>
              <a:t>.</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476672"/>
            <a:ext cx="8928992" cy="5616624"/>
          </a:xfrm>
        </p:spPr>
        <p:txBody>
          <a:bodyPr>
            <a:normAutofit/>
          </a:bodyPr>
          <a:lstStyle/>
          <a:p>
            <a:pPr marL="0" indent="0">
              <a:buNone/>
            </a:pPr>
            <a:endParaRPr lang="ru-RU" sz="1700" dirty="0" smtClean="0"/>
          </a:p>
          <a:p>
            <a:pPr marL="0" indent="0">
              <a:buNone/>
            </a:pPr>
            <a:endParaRPr lang="ru-RU" sz="1700" dirty="0"/>
          </a:p>
          <a:p>
            <a:pPr marL="0" indent="0">
              <a:buNone/>
            </a:pPr>
            <a:r>
              <a:rPr lang="ru-RU" dirty="0" smtClean="0">
                <a:latin typeface="Times New Roman" pitchFamily="18" charset="0"/>
                <a:cs typeface="Times New Roman" pitchFamily="18" charset="0"/>
              </a:rPr>
              <a:t>Таблица 2</a:t>
            </a:r>
            <a:r>
              <a:rPr lang="ru-RU" dirty="0">
                <a:latin typeface="Times New Roman" pitchFamily="18" charset="0"/>
                <a:cs typeface="Times New Roman" pitchFamily="18" charset="0"/>
              </a:rPr>
              <a:t>. </a:t>
            </a:r>
            <a:r>
              <a:rPr lang="ru-RU" dirty="0" smtClean="0">
                <a:latin typeface="Times New Roman" pitchFamily="18" charset="0"/>
                <a:cs typeface="Times New Roman" pitchFamily="18" charset="0"/>
              </a:rPr>
              <a:t>Национальные</a:t>
            </a:r>
          </a:p>
          <a:p>
            <a:pPr marL="0" indent="0">
              <a:buNone/>
            </a:pP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сбережения и </a:t>
            </a:r>
            <a:r>
              <a:rPr lang="ru-RU" dirty="0" smtClean="0">
                <a:latin typeface="Times New Roman" pitchFamily="18" charset="0"/>
                <a:cs typeface="Times New Roman" pitchFamily="18" charset="0"/>
              </a:rPr>
              <a:t>инвестиции</a:t>
            </a:r>
          </a:p>
          <a:p>
            <a:pPr marL="0" indent="0">
              <a:buNone/>
            </a:pP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в </a:t>
            </a:r>
            <a:r>
              <a:rPr lang="ru-RU" dirty="0" smtClean="0">
                <a:latin typeface="Times New Roman" pitchFamily="18" charset="0"/>
                <a:cs typeface="Times New Roman" pitchFamily="18" charset="0"/>
              </a:rPr>
              <a:t>США.</a:t>
            </a:r>
            <a:endParaRPr lang="ru-RU" dirty="0">
              <a:latin typeface="Times New Roman" pitchFamily="18" charset="0"/>
              <a:cs typeface="Times New Roman" pitchFamily="18" charset="0"/>
            </a:endParaRPr>
          </a:p>
          <a:p>
            <a:pPr marL="0" indent="0">
              <a:buNone/>
            </a:pPr>
            <a:endParaRPr lang="ru-RU" dirty="0" smtClean="0">
              <a:latin typeface="Times New Roman" pitchFamily="18" charset="0"/>
              <a:cs typeface="Times New Roman" pitchFamily="18" charset="0"/>
            </a:endParaRPr>
          </a:p>
          <a:p>
            <a:pPr marL="0" indent="0">
              <a:buNone/>
            </a:pPr>
            <a:endParaRPr lang="ru-RU" dirty="0" smtClean="0">
              <a:latin typeface="Times New Roman" pitchFamily="18" charset="0"/>
              <a:cs typeface="Times New Roman" pitchFamily="18" charset="0"/>
            </a:endParaRPr>
          </a:p>
          <a:p>
            <a:pPr marL="0" indent="0">
              <a:buNone/>
            </a:pPr>
            <a:endParaRPr lang="ru-RU" dirty="0">
              <a:latin typeface="Times New Roman" pitchFamily="18" charset="0"/>
              <a:cs typeface="Times New Roman" pitchFamily="18" charset="0"/>
            </a:endParaRPr>
          </a:p>
          <a:p>
            <a:pPr marL="0" indent="0">
              <a:buNone/>
            </a:pPr>
            <a:endParaRPr lang="ru-RU" dirty="0">
              <a:latin typeface="Times New Roman" pitchFamily="18" charset="0"/>
              <a:cs typeface="Times New Roman" pitchFamily="18" charset="0"/>
            </a:endParaRPr>
          </a:p>
          <a:p>
            <a:pPr marL="0" indent="0">
              <a:buNone/>
            </a:pPr>
            <a:r>
              <a:rPr lang="ru-RU" dirty="0" smtClean="0">
                <a:latin typeface="Times New Roman" pitchFamily="18" charset="0"/>
                <a:cs typeface="Times New Roman" pitchFamily="18" charset="0"/>
              </a:rPr>
              <a:t>Рис</a:t>
            </a:r>
            <a:r>
              <a:rPr lang="ru-RU" dirty="0">
                <a:latin typeface="Times New Roman" pitchFamily="18" charset="0"/>
                <a:cs typeface="Times New Roman" pitchFamily="18" charset="0"/>
              </a:rPr>
              <a:t>. </a:t>
            </a:r>
            <a:r>
              <a:rPr lang="ru-RU" dirty="0" smtClean="0">
                <a:latin typeface="Times New Roman" pitchFamily="18" charset="0"/>
                <a:cs typeface="Times New Roman" pitchFamily="18" charset="0"/>
              </a:rPr>
              <a:t>4</a:t>
            </a:r>
            <a:r>
              <a:rPr lang="ru-RU" dirty="0">
                <a:latin typeface="Times New Roman" pitchFamily="18" charset="0"/>
                <a:cs typeface="Times New Roman" pitchFamily="18" charset="0"/>
              </a:rPr>
              <a:t>. </a:t>
            </a:r>
            <a:r>
              <a:rPr lang="ru-RU" dirty="0" smtClean="0">
                <a:latin typeface="Times New Roman" pitchFamily="18" charset="0"/>
                <a:cs typeface="Times New Roman" pitchFamily="18" charset="0"/>
              </a:rPr>
              <a:t>Инвестиции </a:t>
            </a:r>
            <a:r>
              <a:rPr lang="ru-RU" dirty="0">
                <a:latin typeface="Times New Roman" pitchFamily="18" charset="0"/>
                <a:cs typeface="Times New Roman" pitchFamily="18" charset="0"/>
              </a:rPr>
              <a:t>и </a:t>
            </a:r>
            <a:endParaRPr lang="ru-RU" dirty="0" smtClean="0">
              <a:latin typeface="Times New Roman" pitchFamily="18" charset="0"/>
              <a:cs typeface="Times New Roman" pitchFamily="18" charset="0"/>
            </a:endParaRPr>
          </a:p>
          <a:p>
            <a:pPr marL="0" indent="0">
              <a:buNone/>
            </a:pPr>
            <a:r>
              <a:rPr lang="ru-RU" dirty="0" smtClean="0">
                <a:latin typeface="Times New Roman" pitchFamily="18" charset="0"/>
                <a:cs typeface="Times New Roman" pitchFamily="18" charset="0"/>
              </a:rPr>
              <a:t>экономический рост.</a:t>
            </a:r>
            <a:endParaRPr lang="ru-RU" dirty="0">
              <a:latin typeface="Times New Roman" pitchFamily="18" charset="0"/>
              <a:cs typeface="Times New Roman" pitchFamily="18" charset="0"/>
            </a:endParaRPr>
          </a:p>
          <a:p>
            <a:pPr marL="914400" lvl="3" indent="0">
              <a:buNone/>
            </a:pPr>
            <a:endParaRPr lang="ru-RU" sz="1700" dirty="0"/>
          </a:p>
        </p:txBody>
      </p:sp>
      <p:graphicFrame>
        <p:nvGraphicFramePr>
          <p:cNvPr id="9" name="Таблица 8"/>
          <p:cNvGraphicFramePr>
            <a:graphicFrameLocks noGrp="1"/>
          </p:cNvGraphicFramePr>
          <p:nvPr>
            <p:extLst>
              <p:ext uri="{D42A27DB-BD31-4B8C-83A1-F6EECF244321}">
                <p14:modId xmlns:p14="http://schemas.microsoft.com/office/powerpoint/2010/main" val="3787234627"/>
              </p:ext>
            </p:extLst>
          </p:nvPr>
        </p:nvGraphicFramePr>
        <p:xfrm>
          <a:off x="3347864" y="116632"/>
          <a:ext cx="5544617" cy="2448270"/>
        </p:xfrm>
        <a:graphic>
          <a:graphicData uri="http://schemas.openxmlformats.org/drawingml/2006/table">
            <a:tbl>
              <a:tblPr/>
              <a:tblGrid>
                <a:gridCol w="234280"/>
                <a:gridCol w="1327584"/>
                <a:gridCol w="780932"/>
                <a:gridCol w="780932"/>
                <a:gridCol w="780932"/>
                <a:gridCol w="780932"/>
                <a:gridCol w="780932"/>
                <a:gridCol w="78093"/>
              </a:tblGrid>
              <a:tr h="309606">
                <a:tc>
                  <a:txBody>
                    <a:bodyPr/>
                    <a:lstStyle/>
                    <a:p>
                      <a:pPr algn="l" fontAlgn="b"/>
                      <a:endParaRPr lang="ru-RU"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a:noFill/>
                    </a:lnB>
                  </a:tcPr>
                </a:tc>
              </a:tr>
              <a:tr h="309606">
                <a:tc>
                  <a:txBody>
                    <a:bodyPr/>
                    <a:lstStyle/>
                    <a:p>
                      <a:pPr algn="l" fontAlgn="b"/>
                      <a:endParaRPr lang="ru-RU" sz="11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gridSpan="6">
                  <a:txBody>
                    <a:bodyPr/>
                    <a:lstStyle/>
                    <a:p>
                      <a:pPr algn="ctr" fontAlgn="ctr"/>
                      <a:r>
                        <a:rPr lang="ru-RU" sz="1400" b="0" i="0" u="none" strike="noStrike" dirty="0">
                          <a:solidFill>
                            <a:srgbClr val="000000"/>
                          </a:solidFill>
                          <a:effectLst/>
                          <a:latin typeface="Calibri"/>
                        </a:rPr>
                        <a:t>Сбережения и инвестиции (в процентах от ВВП)</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algn="l" fontAlgn="b"/>
                      <a:endParaRPr lang="ru-RU" sz="11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r>
              <a:tr h="297699">
                <a:tc>
                  <a:txBody>
                    <a:bodyPr/>
                    <a:lstStyle/>
                    <a:p>
                      <a:pPr algn="l" fontAlgn="b"/>
                      <a:endParaRPr lang="ru-RU" sz="11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ru-RU" sz="1400" b="0" i="0" u="none" strike="noStrike">
                          <a:solidFill>
                            <a:srgbClr val="000000"/>
                          </a:solidFill>
                          <a:effectLst/>
                          <a:latin typeface="Calibri"/>
                        </a:rPr>
                        <a:t>Период</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IT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X</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(T-G)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r>
              <a:tr h="431067">
                <a:tc>
                  <a:txBody>
                    <a:bodyPr/>
                    <a:lstStyle/>
                    <a:p>
                      <a:pPr algn="l" fontAlgn="b"/>
                      <a:r>
                        <a:rPr lang="ru-RU" sz="1100" b="0" i="0" u="none" strike="noStrike">
                          <a:solidFill>
                            <a:srgbClr val="000000"/>
                          </a:solidFill>
                          <a:effectLst/>
                          <a:latin typeface="Calibri"/>
                        </a:rPr>
                        <a:t> </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ru-RU" sz="1400" b="0" i="0" u="none" strike="noStrike">
                          <a:solidFill>
                            <a:srgbClr val="000000"/>
                          </a:solidFill>
                          <a:effectLst/>
                          <a:latin typeface="Calibri"/>
                        </a:rPr>
                        <a:t>1946-1950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r>
              <a:tr h="431067">
                <a:tc>
                  <a:txBody>
                    <a:bodyPr/>
                    <a:lstStyle/>
                    <a:p>
                      <a:pPr algn="l" fontAlgn="b"/>
                      <a:endParaRPr lang="ru-RU" sz="11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ru-RU" sz="1400" b="0" i="0" u="none" strike="noStrike">
                          <a:solidFill>
                            <a:srgbClr val="000000"/>
                          </a:solidFill>
                          <a:effectLst/>
                          <a:latin typeface="Calibri"/>
                        </a:rPr>
                        <a:t>1951-1980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r>
              <a:tr h="431067">
                <a:tc>
                  <a:txBody>
                    <a:bodyPr/>
                    <a:lstStyle/>
                    <a:p>
                      <a:pPr algn="l" fontAlgn="b"/>
                      <a:endParaRPr lang="ru-RU" sz="11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ru-RU" sz="1400" b="0" i="0" u="none" strike="noStrike" dirty="0">
                          <a:solidFill>
                            <a:srgbClr val="000000"/>
                          </a:solidFill>
                          <a:effectLst/>
                          <a:latin typeface="Calibri"/>
                        </a:rPr>
                        <a:t>1981-1996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a:solidFill>
                            <a:srgbClr val="000000"/>
                          </a:solidFill>
                          <a:effectLst/>
                          <a:latin typeface="Calibri"/>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ru-RU" sz="1400" b="0" i="0" u="none" strike="noStrike" dirty="0">
                          <a:solidFill>
                            <a:srgbClr val="000000"/>
                          </a:solidFill>
                          <a:effectLst/>
                          <a:latin typeface="Calibri"/>
                        </a:rPr>
                        <a:t>-3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r>
              <a:tr h="238158">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ru-RU" sz="1100" b="0" i="0" u="none" strike="noStrike" dirty="0">
                        <a:solidFill>
                          <a:srgbClr val="000000"/>
                        </a:solidFill>
                        <a:effectLst/>
                        <a:latin typeface="Calibri"/>
                      </a:endParaRPr>
                    </a:p>
                  </a:txBody>
                  <a:tcPr marL="9525" marR="9525" marT="9525" marB="0" anchor="b">
                    <a:lnL>
                      <a:noFill/>
                    </a:lnL>
                    <a:lnR>
                      <a:noFill/>
                    </a:lnR>
                    <a:lnT>
                      <a:noFill/>
                    </a:lnT>
                    <a:lnB>
                      <a:noFill/>
                    </a:lnB>
                  </a:tcPr>
                </a:tc>
              </a:tr>
            </a:tbl>
          </a:graphicData>
        </a:graphic>
      </p:graphicFrame>
      <p:pic>
        <p:nvPicPr>
          <p:cNvPr id="819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7864" y="2459714"/>
            <a:ext cx="5544616" cy="422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476672"/>
            <a:ext cx="7992888" cy="5616624"/>
          </a:xfrm>
        </p:spPr>
        <p:txBody>
          <a:bodyPr>
            <a:normAutofit lnSpcReduction="10000"/>
          </a:bodyPr>
          <a:lstStyle/>
          <a:p>
            <a:pPr marL="0" indent="0" algn="ctr">
              <a:buNone/>
            </a:pPr>
            <a:r>
              <a:rPr lang="ru-RU" sz="2400" b="1" dirty="0">
                <a:solidFill>
                  <a:schemeClr val="tx1"/>
                </a:solidFill>
                <a:latin typeface="Times New Roman" pitchFamily="18" charset="0"/>
                <a:cs typeface="Times New Roman" pitchFamily="18" charset="0"/>
              </a:rPr>
              <a:t>Определение объема сбережений и инвестиций в условиях полной </a:t>
            </a:r>
            <a:r>
              <a:rPr lang="ru-RU" sz="2400" b="1" dirty="0" smtClean="0">
                <a:solidFill>
                  <a:schemeClr val="tx1"/>
                </a:solidFill>
                <a:latin typeface="Times New Roman" pitchFamily="18" charset="0"/>
                <a:cs typeface="Times New Roman" pitchFamily="18" charset="0"/>
              </a:rPr>
              <a:t>занятости.</a:t>
            </a:r>
            <a:endParaRPr lang="ru-RU" sz="2400" dirty="0">
              <a:solidFill>
                <a:schemeClr val="tx1"/>
              </a:solidFill>
              <a:latin typeface="Times New Roman" pitchFamily="18" charset="0"/>
              <a:cs typeface="Times New Roman" pitchFamily="18" charset="0"/>
            </a:endParaRPr>
          </a:p>
          <a:p>
            <a:pPr marL="0" indent="0" algn="just">
              <a:buNone/>
            </a:pPr>
            <a:r>
              <a:rPr lang="ru-RU" dirty="0">
                <a:solidFill>
                  <a:schemeClr val="tx1"/>
                </a:solidFill>
                <a:latin typeface="Times New Roman" pitchFamily="18" charset="0"/>
                <a:cs typeface="Times New Roman" pitchFamily="18" charset="0"/>
              </a:rPr>
              <a:t> </a:t>
            </a:r>
          </a:p>
          <a:p>
            <a:pPr marL="0" indent="0" algn="just">
              <a:buNone/>
            </a:pPr>
            <a:r>
              <a:rPr lang="ru-RU" dirty="0" smtClean="0">
                <a:solidFill>
                  <a:schemeClr val="tx1"/>
                </a:solidFill>
                <a:latin typeface="Times New Roman" pitchFamily="18" charset="0"/>
                <a:cs typeface="Times New Roman" pitchFamily="18" charset="0"/>
              </a:rPr>
              <a:t>	Нам </a:t>
            </a:r>
            <a:r>
              <a:rPr lang="ru-RU" dirty="0">
                <a:solidFill>
                  <a:schemeClr val="tx1"/>
                </a:solidFill>
                <a:latin typeface="Times New Roman" pitchFamily="18" charset="0"/>
                <a:cs typeface="Times New Roman" pitchFamily="18" charset="0"/>
              </a:rPr>
              <a:t>следует обратиться к соответствующему уравнению, чтобы понять, как в открытой экономике достигается </a:t>
            </a:r>
            <a:r>
              <a:rPr lang="ru-RU" dirty="0" smtClean="0">
                <a:solidFill>
                  <a:schemeClr val="tx1"/>
                </a:solidFill>
                <a:latin typeface="Times New Roman" pitchFamily="18" charset="0"/>
                <a:cs typeface="Times New Roman" pitchFamily="18" charset="0"/>
              </a:rPr>
              <a:t>равновесие </a:t>
            </a:r>
            <a:r>
              <a:rPr lang="ru-RU" dirty="0">
                <a:solidFill>
                  <a:schemeClr val="tx1"/>
                </a:solidFill>
                <a:latin typeface="Times New Roman" pitchFamily="18" charset="0"/>
                <a:cs typeface="Times New Roman" pitchFamily="18" charset="0"/>
              </a:rPr>
              <a:t>сбережений и инвестиций. В краткосрочном периоде оно является зеркальным отражением механизма мультипликатора, который приведен на рис. </a:t>
            </a:r>
            <a:r>
              <a:rPr lang="ru-RU" dirty="0" smtClean="0">
                <a:solidFill>
                  <a:schemeClr val="tx1"/>
                </a:solidFill>
                <a:latin typeface="Times New Roman" pitchFamily="18" charset="0"/>
                <a:cs typeface="Times New Roman" pitchFamily="18" charset="0"/>
              </a:rPr>
              <a:t>2</a:t>
            </a:r>
            <a:r>
              <a:rPr lang="ru-RU" dirty="0">
                <a:solidFill>
                  <a:schemeClr val="tx1"/>
                </a:solidFill>
                <a:latin typeface="Times New Roman" pitchFamily="18" charset="0"/>
                <a:cs typeface="Times New Roman" pitchFamily="18" charset="0"/>
              </a:rPr>
              <a:t>.</a:t>
            </a:r>
          </a:p>
          <a:p>
            <a:pPr marL="0" indent="0" algn="just">
              <a:buNone/>
            </a:pPr>
            <a:r>
              <a:rPr lang="ru-RU" dirty="0" smtClean="0">
                <a:solidFill>
                  <a:schemeClr val="tx1"/>
                </a:solidFill>
                <a:latin typeface="Times New Roman" pitchFamily="18" charset="0"/>
                <a:cs typeface="Times New Roman" pitchFamily="18" charset="0"/>
              </a:rPr>
              <a:t>	Мы </a:t>
            </a:r>
            <a:r>
              <a:rPr lang="ru-RU" dirty="0">
                <a:solidFill>
                  <a:schemeClr val="tx1"/>
                </a:solidFill>
                <a:latin typeface="Times New Roman" pitchFamily="18" charset="0"/>
                <a:cs typeface="Times New Roman" pitchFamily="18" charset="0"/>
              </a:rPr>
              <a:t>же хотим еще понять, как определяется уровень </a:t>
            </a:r>
            <a:r>
              <a:rPr lang="ru-RU" dirty="0" smtClean="0">
                <a:solidFill>
                  <a:schemeClr val="tx1"/>
                </a:solidFill>
                <a:latin typeface="Times New Roman" pitchFamily="18" charset="0"/>
                <a:cs typeface="Times New Roman" pitchFamily="18" charset="0"/>
              </a:rPr>
              <a:t>сбережений </a:t>
            </a:r>
            <a:r>
              <a:rPr lang="ru-RU" dirty="0">
                <a:solidFill>
                  <a:schemeClr val="tx1"/>
                </a:solidFill>
                <a:latin typeface="Times New Roman" pitchFamily="18" charset="0"/>
                <a:cs typeface="Times New Roman" pitchFamily="18" charset="0"/>
              </a:rPr>
              <a:t>и инвестиций в долгосрочном периоде, в условиях </a:t>
            </a:r>
            <a:r>
              <a:rPr lang="ru-RU" dirty="0" smtClean="0">
                <a:solidFill>
                  <a:schemeClr val="tx1"/>
                </a:solidFill>
                <a:latin typeface="Times New Roman" pitchFamily="18" charset="0"/>
                <a:cs typeface="Times New Roman" pitchFamily="18" charset="0"/>
              </a:rPr>
              <a:t>полной </a:t>
            </a:r>
            <a:r>
              <a:rPr lang="ru-RU" dirty="0">
                <a:solidFill>
                  <a:schemeClr val="tx1"/>
                </a:solidFill>
                <a:latin typeface="Times New Roman" pitchFamily="18" charset="0"/>
                <a:cs typeface="Times New Roman" pitchFamily="18" charset="0"/>
              </a:rPr>
              <a:t>занятости и эластичности цен и заработной платы. </a:t>
            </a:r>
            <a:r>
              <a:rPr lang="ru-RU" dirty="0" smtClean="0">
                <a:solidFill>
                  <a:schemeClr val="tx1"/>
                </a:solidFill>
                <a:latin typeface="Times New Roman" pitchFamily="18" charset="0"/>
                <a:cs typeface="Times New Roman" pitchFamily="18" charset="0"/>
              </a:rPr>
              <a:t>Предположим</a:t>
            </a:r>
            <a:r>
              <a:rPr lang="ru-RU" dirty="0">
                <a:solidFill>
                  <a:schemeClr val="tx1"/>
                </a:solidFill>
                <a:latin typeface="Times New Roman" pitchFamily="18" charset="0"/>
                <a:cs typeface="Times New Roman" pitchFamily="18" charset="0"/>
              </a:rPr>
              <a:t>, мы имеем дело с ситуацией в условиях полной </a:t>
            </a:r>
            <a:r>
              <a:rPr lang="ru-RU" dirty="0" smtClean="0">
                <a:solidFill>
                  <a:schemeClr val="tx1"/>
                </a:solidFill>
                <a:latin typeface="Times New Roman" pitchFamily="18" charset="0"/>
                <a:cs typeface="Times New Roman" pitchFamily="18" charset="0"/>
              </a:rPr>
              <a:t>занятости</a:t>
            </a:r>
            <a:r>
              <a:rPr lang="ru-RU" dirty="0">
                <a:solidFill>
                  <a:schemeClr val="tx1"/>
                </a:solidFill>
                <a:latin typeface="Times New Roman" pitchFamily="18" charset="0"/>
                <a:cs typeface="Times New Roman" pitchFamily="18" charset="0"/>
              </a:rPr>
              <a:t>, когда реальный и потенциальный выпуск равны между </a:t>
            </a:r>
            <a:r>
              <a:rPr lang="ru-RU" dirty="0" smtClean="0">
                <a:solidFill>
                  <a:schemeClr val="tx1"/>
                </a:solidFill>
                <a:latin typeface="Times New Roman" pitchFamily="18" charset="0"/>
                <a:cs typeface="Times New Roman" pitchFamily="18" charset="0"/>
              </a:rPr>
              <a:t>собой</a:t>
            </a:r>
            <a:r>
              <a:rPr lang="ru-RU" dirty="0">
                <a:solidFill>
                  <a:schemeClr val="tx1"/>
                </a:solidFill>
                <a:latin typeface="Times New Roman" pitchFamily="18" charset="0"/>
                <a:cs typeface="Times New Roman" pitchFamily="18" charset="0"/>
              </a:rPr>
              <a:t>. Теперь попробуем разобраться, каким образом </a:t>
            </a:r>
            <a:r>
              <a:rPr lang="ru-RU" dirty="0" smtClean="0">
                <a:solidFill>
                  <a:schemeClr val="tx1"/>
                </a:solidFill>
                <a:latin typeface="Times New Roman" pitchFamily="18" charset="0"/>
                <a:cs typeface="Times New Roman" pitchFamily="18" charset="0"/>
              </a:rPr>
              <a:t>устанавливается </a:t>
            </a:r>
            <a:r>
              <a:rPr lang="ru-RU" dirty="0">
                <a:solidFill>
                  <a:schemeClr val="tx1"/>
                </a:solidFill>
                <a:latin typeface="Times New Roman" pitchFamily="18" charset="0"/>
                <a:cs typeface="Times New Roman" pitchFamily="18" charset="0"/>
              </a:rPr>
              <a:t>равновесие сбережений и инвестиций на рынке капитала.</a:t>
            </a:r>
          </a:p>
          <a:p>
            <a:pPr marL="0" indent="0" algn="just">
              <a:buNone/>
            </a:pPr>
            <a:r>
              <a:rPr lang="ru-RU" dirty="0" smtClean="0">
                <a:solidFill>
                  <a:schemeClr val="tx1"/>
                </a:solidFill>
                <a:latin typeface="Times New Roman" pitchFamily="18" charset="0"/>
                <a:cs typeface="Times New Roman" pitchFamily="18" charset="0"/>
              </a:rPr>
              <a:t>	Рынок </a:t>
            </a:r>
            <a:r>
              <a:rPr lang="ru-RU" dirty="0">
                <a:solidFill>
                  <a:schemeClr val="tx1"/>
                </a:solidFill>
                <a:latin typeface="Times New Roman" pitchFamily="18" charset="0"/>
                <a:cs typeface="Times New Roman" pitchFamily="18" charset="0"/>
              </a:rPr>
              <a:t>капитала - это рынок, на котором спрос на </a:t>
            </a:r>
            <a:r>
              <a:rPr lang="ru-RU" dirty="0" smtClean="0">
                <a:solidFill>
                  <a:schemeClr val="tx1"/>
                </a:solidFill>
                <a:latin typeface="Times New Roman" pitchFamily="18" charset="0"/>
                <a:cs typeface="Times New Roman" pitchFamily="18" charset="0"/>
              </a:rPr>
              <a:t>инвестиции </a:t>
            </a:r>
            <a:r>
              <a:rPr lang="ru-RU" dirty="0">
                <a:solidFill>
                  <a:schemeClr val="tx1"/>
                </a:solidFill>
                <a:latin typeface="Times New Roman" pitchFamily="18" charset="0"/>
                <a:cs typeface="Times New Roman" pitchFamily="18" charset="0"/>
              </a:rPr>
              <a:t>уравновешивается предложением сбережений. Это очень упрощенная ситуация, в которой отсутствует инфляция, а ставка процента — это именно та цена, которая </a:t>
            </a:r>
            <a:r>
              <a:rPr lang="ru-RU" dirty="0" smtClean="0">
                <a:solidFill>
                  <a:schemeClr val="tx1"/>
                </a:solidFill>
                <a:latin typeface="Times New Roman" pitchFamily="18" charset="0"/>
                <a:cs typeface="Times New Roman" pitchFamily="18" charset="0"/>
              </a:rPr>
              <a:t>уравновешивает </a:t>
            </a:r>
            <a:r>
              <a:rPr lang="ru-RU" dirty="0">
                <a:solidFill>
                  <a:schemeClr val="tx1"/>
                </a:solidFill>
                <a:latin typeface="Times New Roman" pitchFamily="18" charset="0"/>
                <a:cs typeface="Times New Roman" pitchFamily="18" charset="0"/>
              </a:rPr>
              <a:t>сбережения и инвестиции. Мы начинаем наш анализ с </a:t>
            </a:r>
            <a:r>
              <a:rPr lang="ru-RU" dirty="0" smtClean="0">
                <a:solidFill>
                  <a:schemeClr val="tx1"/>
                </a:solidFill>
                <a:latin typeface="Times New Roman" pitchFamily="18" charset="0"/>
                <a:cs typeface="Times New Roman" pitchFamily="18" charset="0"/>
              </a:rPr>
              <a:t>закрытой </a:t>
            </a:r>
            <a:r>
              <a:rPr lang="ru-RU" dirty="0">
                <a:solidFill>
                  <a:schemeClr val="tx1"/>
                </a:solidFill>
                <a:latin typeface="Times New Roman" pitchFamily="18" charset="0"/>
                <a:cs typeface="Times New Roman" pitchFamily="18" charset="0"/>
              </a:rPr>
              <a:t>экономики, а затем перейдем к открытой.</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15616" y="476672"/>
            <a:ext cx="7920880" cy="5616624"/>
          </a:xfrm>
        </p:spPr>
        <p:txBody>
          <a:bodyPr>
            <a:normAutofit/>
          </a:bodyPr>
          <a:lstStyle/>
          <a:p>
            <a:pPr marL="0" indent="0" algn="ctr">
              <a:buNone/>
            </a:pPr>
            <a:r>
              <a:rPr lang="ru-RU" sz="2400" b="1" dirty="0" smtClean="0">
                <a:latin typeface="Times New Roman" pitchFamily="18" charset="0"/>
                <a:cs typeface="Times New Roman" pitchFamily="18" charset="0"/>
              </a:rPr>
              <a:t>	Закрытая </a:t>
            </a:r>
            <a:r>
              <a:rPr lang="ru-RU" sz="2400" b="1" dirty="0">
                <a:latin typeface="Times New Roman" pitchFamily="18" charset="0"/>
                <a:cs typeface="Times New Roman" pitchFamily="18" charset="0"/>
              </a:rPr>
              <a:t>экономика.</a:t>
            </a:r>
            <a:r>
              <a:rPr lang="ru-RU" sz="2400" dirty="0">
                <a:latin typeface="Times New Roman" pitchFamily="18" charset="0"/>
                <a:cs typeface="Times New Roman" pitchFamily="18" charset="0"/>
              </a:rPr>
              <a:t> </a:t>
            </a:r>
            <a:endParaRPr lang="ru-RU" sz="2400" dirty="0" smtClean="0">
              <a:latin typeface="Times New Roman" pitchFamily="18" charset="0"/>
              <a:cs typeface="Times New Roman" pitchFamily="18" charset="0"/>
            </a:endParaRPr>
          </a:p>
          <a:p>
            <a:pPr marL="0" indent="0" algn="just">
              <a:buNone/>
            </a:pPr>
            <a:endParaRPr lang="ru-RU" dirty="0">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Как </a:t>
            </a:r>
            <a:r>
              <a:rPr lang="ru-RU" dirty="0">
                <a:solidFill>
                  <a:schemeClr val="tx1"/>
                </a:solidFill>
                <a:latin typeface="Times New Roman" pitchFamily="18" charset="0"/>
                <a:cs typeface="Times New Roman" pitchFamily="18" charset="0"/>
              </a:rPr>
              <a:t>нам уже известно, инвестиции должны быть равны сумме частных сбережений и сальдо </a:t>
            </a:r>
            <a:r>
              <a:rPr lang="ru-RU" dirty="0" smtClean="0">
                <a:solidFill>
                  <a:schemeClr val="tx1"/>
                </a:solidFill>
                <a:latin typeface="Times New Roman" pitchFamily="18" charset="0"/>
                <a:cs typeface="Times New Roman" pitchFamily="18" charset="0"/>
              </a:rPr>
              <a:t>государственного </a:t>
            </a:r>
            <a:r>
              <a:rPr lang="ru-RU" dirty="0">
                <a:solidFill>
                  <a:schemeClr val="tx1"/>
                </a:solidFill>
                <a:latin typeface="Times New Roman" pitchFamily="18" charset="0"/>
                <a:cs typeface="Times New Roman" pitchFamily="18" charset="0"/>
              </a:rPr>
              <a:t>бюджета. Величина последнего зависит от </a:t>
            </a:r>
            <a:r>
              <a:rPr lang="ru-RU" dirty="0" smtClean="0">
                <a:solidFill>
                  <a:schemeClr val="tx1"/>
                </a:solidFill>
                <a:latin typeface="Times New Roman" pitchFamily="18" charset="0"/>
                <a:cs typeface="Times New Roman" pitchFamily="18" charset="0"/>
              </a:rPr>
              <a:t>налоговых </a:t>
            </a:r>
            <a:r>
              <a:rPr lang="ru-RU" dirty="0">
                <a:solidFill>
                  <a:schemeClr val="tx1"/>
                </a:solidFill>
                <a:latin typeface="Times New Roman" pitchFamily="18" charset="0"/>
                <a:cs typeface="Times New Roman" pitchFamily="18" charset="0"/>
              </a:rPr>
              <a:t>поступлений и расходов на государственные нужды и не зависит от ставки процента. Хотя исторический опыт </a:t>
            </a:r>
            <a:r>
              <a:rPr lang="ru-RU" dirty="0" smtClean="0">
                <a:solidFill>
                  <a:schemeClr val="tx1"/>
                </a:solidFill>
                <a:latin typeface="Times New Roman" pitchFamily="18" charset="0"/>
                <a:cs typeface="Times New Roman" pitchFamily="18" charset="0"/>
              </a:rPr>
              <a:t>показывает</a:t>
            </a:r>
            <a:r>
              <a:rPr lang="ru-RU" dirty="0">
                <a:solidFill>
                  <a:schemeClr val="tx1"/>
                </a:solidFill>
                <a:latin typeface="Times New Roman" pitchFamily="18" charset="0"/>
                <a:cs typeface="Times New Roman" pitchFamily="18" charset="0"/>
              </a:rPr>
              <a:t>, что частные сбережения также относительно свободны от ставки процента (в наших рассуждениях мы будем </a:t>
            </a:r>
            <a:r>
              <a:rPr lang="ru-RU" dirty="0" smtClean="0">
                <a:solidFill>
                  <a:schemeClr val="tx1"/>
                </a:solidFill>
                <a:latin typeface="Times New Roman" pitchFamily="18" charset="0"/>
                <a:cs typeface="Times New Roman" pitchFamily="18" charset="0"/>
              </a:rPr>
              <a:t>предполагать </a:t>
            </a:r>
            <a:r>
              <a:rPr lang="ru-RU" dirty="0">
                <a:solidFill>
                  <a:schemeClr val="tx1"/>
                </a:solidFill>
                <a:latin typeface="Times New Roman" pitchFamily="18" charset="0"/>
                <a:cs typeface="Times New Roman" pitchFamily="18" charset="0"/>
              </a:rPr>
              <a:t>некоторую положительную зависимость валовых </a:t>
            </a:r>
            <a:r>
              <a:rPr lang="ru-RU" dirty="0" smtClean="0">
                <a:solidFill>
                  <a:schemeClr val="tx1"/>
                </a:solidFill>
                <a:latin typeface="Times New Roman" pitchFamily="18" charset="0"/>
                <a:cs typeface="Times New Roman" pitchFamily="18" charset="0"/>
              </a:rPr>
              <a:t>внутренних </a:t>
            </a:r>
            <a:r>
              <a:rPr lang="ru-RU" dirty="0">
                <a:solidFill>
                  <a:schemeClr val="tx1"/>
                </a:solidFill>
                <a:latin typeface="Times New Roman" pitchFamily="18" charset="0"/>
                <a:cs typeface="Times New Roman" pitchFamily="18" charset="0"/>
              </a:rPr>
              <a:t>сбережений от ставки процента, т.е. с ростом ставки будет происходить только очень незначительный рост сбережений.</a:t>
            </a:r>
          </a:p>
          <a:p>
            <a:pPr marL="0" indent="0" algn="just">
              <a:buNone/>
            </a:pPr>
            <a:r>
              <a:rPr lang="ru-RU" dirty="0" smtClean="0">
                <a:solidFill>
                  <a:schemeClr val="tx1"/>
                </a:solidFill>
                <a:latin typeface="Times New Roman" pitchFamily="18" charset="0"/>
                <a:cs typeface="Times New Roman" pitchFamily="18" charset="0"/>
              </a:rPr>
              <a:t>	Инвестиции сильно </a:t>
            </a:r>
            <a:r>
              <a:rPr lang="ru-RU" dirty="0">
                <a:solidFill>
                  <a:schemeClr val="tx1"/>
                </a:solidFill>
                <a:latin typeface="Times New Roman" pitchFamily="18" charset="0"/>
                <a:cs typeface="Times New Roman" pitchFamily="18" charset="0"/>
              </a:rPr>
              <a:t>зависят от ставки процента. Более высокая ставка процента сокращает текущее потребление домашних хозяйств и других структур. Поэтому мы обозначим график инвестиций </a:t>
            </a:r>
            <a:r>
              <a:rPr lang="en-US" dirty="0">
                <a:solidFill>
                  <a:schemeClr val="tx1"/>
                </a:solidFill>
                <a:latin typeface="Times New Roman" pitchFamily="18" charset="0"/>
                <a:cs typeface="Times New Roman" pitchFamily="18" charset="0"/>
              </a:rPr>
              <a:t>I</a:t>
            </a:r>
            <a:r>
              <a:rPr lang="ru-RU" dirty="0">
                <a:solidFill>
                  <a:schemeClr val="tx1"/>
                </a:solidFill>
                <a:latin typeface="Times New Roman" pitchFamily="18" charset="0"/>
                <a:cs typeface="Times New Roman" pitchFamily="18" charset="0"/>
              </a:rPr>
              <a:t>(</a:t>
            </a:r>
            <a:r>
              <a:rPr lang="en-US" dirty="0">
                <a:solidFill>
                  <a:schemeClr val="tx1"/>
                </a:solidFill>
                <a:latin typeface="Times New Roman" pitchFamily="18" charset="0"/>
                <a:cs typeface="Times New Roman" pitchFamily="18" charset="0"/>
              </a:rPr>
              <a:t>r</a:t>
            </a:r>
            <a:r>
              <a:rPr lang="ru-RU" dirty="0">
                <a:solidFill>
                  <a:schemeClr val="tx1"/>
                </a:solidFill>
                <a:latin typeface="Times New Roman" pitchFamily="18" charset="0"/>
                <a:cs typeface="Times New Roman" pitchFamily="18" charset="0"/>
              </a:rPr>
              <a:t>), что </a:t>
            </a:r>
            <a:r>
              <a:rPr lang="ru-RU" dirty="0" smtClean="0">
                <a:solidFill>
                  <a:schemeClr val="tx1"/>
                </a:solidFill>
                <a:latin typeface="Times New Roman" pitchFamily="18" charset="0"/>
                <a:cs typeface="Times New Roman" pitchFamily="18" charset="0"/>
              </a:rPr>
              <a:t>указывает </a:t>
            </a:r>
            <a:r>
              <a:rPr lang="ru-RU" dirty="0">
                <a:solidFill>
                  <a:schemeClr val="tx1"/>
                </a:solidFill>
                <a:latin typeface="Times New Roman" pitchFamily="18" charset="0"/>
                <a:cs typeface="Times New Roman" pitchFamily="18" charset="0"/>
              </a:rPr>
              <a:t>на их зависимость от реальной ставки процента </a:t>
            </a:r>
            <a:r>
              <a:rPr lang="en-US" dirty="0">
                <a:solidFill>
                  <a:schemeClr val="tx1"/>
                </a:solidFill>
                <a:latin typeface="Times New Roman" pitchFamily="18" charset="0"/>
                <a:cs typeface="Times New Roman" pitchFamily="18" charset="0"/>
              </a:rPr>
              <a:t>r</a:t>
            </a:r>
            <a:r>
              <a:rPr lang="ru-RU" dirty="0">
                <a:solidFill>
                  <a:schemeClr val="tx1"/>
                </a:solidFill>
                <a:latin typeface="Times New Roman" pitchFamily="18" charset="0"/>
                <a:cs typeface="Times New Roman" pitchFamily="18" charset="0"/>
              </a:rPr>
              <a:t>.</a:t>
            </a: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44624"/>
            <a:ext cx="8856984" cy="6813376"/>
          </a:xfrm>
        </p:spPr>
        <p:txBody>
          <a:bodyPr>
            <a:noAutofit/>
          </a:bodyPr>
          <a:lstStyle/>
          <a:p>
            <a:pPr marL="914400" lvl="3" indent="0" algn="just">
              <a:buNone/>
            </a:pPr>
            <a:r>
              <a:rPr lang="ru-RU" sz="1800" dirty="0" smtClean="0">
                <a:solidFill>
                  <a:schemeClr val="tx1"/>
                </a:solidFill>
                <a:latin typeface="Times New Roman" pitchFamily="18" charset="0"/>
                <a:cs typeface="Times New Roman" pitchFamily="18" charset="0"/>
              </a:rPr>
              <a:t>	На рис.5 показано, как национальные инвестиции и сбережения уравновешиваются в условиях полной занятости в закрытой экономике. Первоначальные графики для умеренного уровня сбережений и инвестиций проходят через значение ставки процента </a:t>
            </a:r>
            <a:r>
              <a:rPr lang="en-US" sz="1800" dirty="0" smtClean="0">
                <a:solidFill>
                  <a:schemeClr val="tx1"/>
                </a:solidFill>
                <a:latin typeface="Times New Roman" pitchFamily="18" charset="0"/>
                <a:cs typeface="Times New Roman" pitchFamily="18" charset="0"/>
              </a:rPr>
              <a:t>r</a:t>
            </a:r>
            <a:r>
              <a:rPr lang="ru-RU" sz="1800" dirty="0" smtClean="0">
                <a:solidFill>
                  <a:schemeClr val="tx1"/>
                </a:solidFill>
                <a:latin typeface="Times New Roman" pitchFamily="18" charset="0"/>
                <a:cs typeface="Times New Roman" pitchFamily="18" charset="0"/>
              </a:rPr>
              <a:t>*. Предположим, что государство увеличило объем своих закупок, за счет чего возрос бюджетный дефицит. Валовые национальные инвестиции уменьшатся, и график сбережений сместится влево, </a:t>
            </a:r>
            <a:r>
              <a:rPr lang="en-US" sz="1800" i="1" dirty="0" smtClean="0">
                <a:solidFill>
                  <a:schemeClr val="tx1"/>
                </a:solidFill>
                <a:latin typeface="Times New Roman" pitchFamily="18" charset="0"/>
                <a:cs typeface="Times New Roman" pitchFamily="18" charset="0"/>
              </a:rPr>
              <a:t>S+T-G*</a:t>
            </a:r>
            <a:r>
              <a:rPr lang="ru-RU" sz="1800" dirty="0" smtClean="0">
                <a:solidFill>
                  <a:schemeClr val="tx1"/>
                </a:solidFill>
                <a:latin typeface="Times New Roman" pitchFamily="18" charset="0"/>
                <a:cs typeface="Times New Roman" pitchFamily="18" charset="0"/>
              </a:rPr>
              <a:t> В результате уровень реальной ставки процента увеличится и произойдет снижение уровня инвестиций. Мы видим, что в закрытой экономике в условиях полной занятости дефицит бюджета может привести к уменьшению сбережений и инвестиций.</a:t>
            </a:r>
            <a:endParaRPr lang="ru-RU" sz="1800" dirty="0">
              <a:solidFill>
                <a:schemeClr val="tx1"/>
              </a:solidFill>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lgn="r">
              <a:buNone/>
            </a:pPr>
            <a:endParaRPr lang="ru-RU" sz="1800" dirty="0">
              <a:latin typeface="Times New Roman" pitchFamily="18" charset="0"/>
              <a:cs typeface="Times New Roman" pitchFamily="18" charset="0"/>
            </a:endParaRPr>
          </a:p>
          <a:p>
            <a:pPr marL="914400" lvl="3" indent="0">
              <a:buNone/>
            </a:pPr>
            <a:r>
              <a:rPr lang="ru-RU" sz="1800" dirty="0" smtClean="0">
                <a:latin typeface="Times New Roman" pitchFamily="18" charset="0"/>
                <a:cs typeface="Times New Roman" pitchFamily="18" charset="0"/>
              </a:rPr>
              <a:t>     </a:t>
            </a: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buNone/>
            </a:pPr>
            <a:endParaRPr lang="ru-RU" sz="1800" dirty="0">
              <a:latin typeface="Times New Roman" pitchFamily="18" charset="0"/>
              <a:cs typeface="Times New Roman" pitchFamily="18" charset="0"/>
            </a:endParaRPr>
          </a:p>
          <a:p>
            <a:pPr marL="914400" lvl="3" indent="0">
              <a:buNone/>
            </a:pPr>
            <a:endParaRPr lang="ru-RU" sz="1800" dirty="0" smtClean="0">
              <a:latin typeface="Times New Roman" pitchFamily="18" charset="0"/>
              <a:cs typeface="Times New Roman" pitchFamily="18" charset="0"/>
            </a:endParaRPr>
          </a:p>
          <a:p>
            <a:pPr marL="914400" lvl="3" indent="0" algn="ctr">
              <a:buNone/>
            </a:pPr>
            <a:r>
              <a:rPr lang="ru-RU" sz="1800" dirty="0" smtClean="0">
                <a:latin typeface="Times New Roman" pitchFamily="18" charset="0"/>
                <a:cs typeface="Times New Roman" pitchFamily="18" charset="0"/>
              </a:rPr>
              <a:t>  Рис.5 Сбережения и инвестиции в закрытой экономике.</a:t>
            </a:r>
          </a:p>
        </p:txBody>
      </p:sp>
      <p:pic>
        <p:nvPicPr>
          <p:cNvPr id="1026" name="Picture 2"/>
          <p:cNvPicPr>
            <a:picLocks noChangeAspect="1" noChangeArrowheads="1"/>
          </p:cNvPicPr>
          <p:nvPr/>
        </p:nvPicPr>
        <p:blipFill>
          <a:blip r:embed="rId2">
            <a:clrChange>
              <a:clrFrom>
                <a:srgbClr val="EAECEE"/>
              </a:clrFrom>
              <a:clrTo>
                <a:srgbClr val="EAECEE">
                  <a:alpha val="0"/>
                </a:srgbClr>
              </a:clrTo>
            </a:clrChange>
            <a:extLst>
              <a:ext uri="{28A0092B-C50C-407E-A947-70E740481C1C}">
                <a14:useLocalDpi xmlns:a14="http://schemas.microsoft.com/office/drawing/2010/main" val="0"/>
              </a:ext>
            </a:extLst>
          </a:blip>
          <a:srcRect/>
          <a:stretch>
            <a:fillRect/>
          </a:stretch>
        </p:blipFill>
        <p:spPr bwMode="auto">
          <a:xfrm>
            <a:off x="3018631" y="2957661"/>
            <a:ext cx="385762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03648" y="3789040"/>
            <a:ext cx="7488832" cy="2808312"/>
          </a:xfrm>
        </p:spPr>
        <p:txBody>
          <a:bodyPr>
            <a:normAutofit lnSpcReduction="10000"/>
          </a:bodyPr>
          <a:lstStyle/>
          <a:p>
            <a:pPr marL="0" indent="0" algn="ctr">
              <a:buNone/>
            </a:pPr>
            <a:r>
              <a:rPr lang="ru-RU" dirty="0">
                <a:latin typeface="Times New Roman" pitchFamily="18" charset="0"/>
                <a:cs typeface="Times New Roman" pitchFamily="18" charset="0"/>
              </a:rPr>
              <a:t> Рис.5 Сбережения и инвестиции в закрытой экономике.</a:t>
            </a:r>
            <a:endParaRPr lang="en-US" dirty="0" smtClean="0">
              <a:latin typeface="Times New Roman" pitchFamily="18" charset="0"/>
              <a:cs typeface="Times New Roman" pitchFamily="18" charset="0"/>
            </a:endParaRPr>
          </a:p>
          <a:p>
            <a:pPr marL="0" indent="457200" algn="just">
              <a:buNone/>
            </a:pPr>
            <a:r>
              <a:rPr lang="ru-RU" dirty="0" smtClean="0">
                <a:latin typeface="Times New Roman" pitchFamily="18" charset="0"/>
                <a:cs typeface="Times New Roman" pitchFamily="18" charset="0"/>
              </a:rPr>
              <a:t>Инвестиции находятся в обратной зависимости от величины реальной ставки процента, в то время как частные и государственные сбережения практически не зависят от ставки процента. Равновесие сбережений и инвестиций наступает в точке </a:t>
            </a:r>
            <a:r>
              <a:rPr lang="en-US" dirty="0" smtClean="0">
                <a:latin typeface="Times New Roman" pitchFamily="18" charset="0"/>
                <a:cs typeface="Times New Roman" pitchFamily="18" charset="0"/>
              </a:rPr>
              <a:t>r*. </a:t>
            </a:r>
            <a:r>
              <a:rPr lang="ru-RU" dirty="0" smtClean="0">
                <a:latin typeface="Times New Roman" pitchFamily="18" charset="0"/>
                <a:cs typeface="Times New Roman" pitchFamily="18" charset="0"/>
              </a:rPr>
              <a:t>Предположим, что правительство увеличило объём своих закупок.  За счёт этого возрастает бюджетный дефицит и, следовательно, уменьшаются государственные сбережения. В результате и график сбережений сместиться влево, </a:t>
            </a:r>
            <a:r>
              <a:rPr lang="en-US" dirty="0" smtClean="0">
                <a:latin typeface="Times New Roman" pitchFamily="18" charset="0"/>
                <a:cs typeface="Times New Roman" pitchFamily="18" charset="0"/>
              </a:rPr>
              <a:t>S+T-G </a:t>
            </a:r>
            <a:r>
              <a:rPr lang="ru-RU" dirty="0" smtClean="0">
                <a:latin typeface="Times New Roman" pitchFamily="18" charset="0"/>
                <a:cs typeface="Times New Roman" pitchFamily="18" charset="0"/>
              </a:rPr>
              <a:t>и ставка процента на рынке вырастет до </a:t>
            </a:r>
            <a:r>
              <a:rPr lang="en-US" dirty="0" smtClean="0">
                <a:latin typeface="Times New Roman" pitchFamily="18" charset="0"/>
                <a:cs typeface="Times New Roman" pitchFamily="18" charset="0"/>
              </a:rPr>
              <a:t>r**</a:t>
            </a:r>
            <a:r>
              <a:rPr lang="ru-RU" dirty="0" smtClean="0">
                <a:latin typeface="Times New Roman" pitchFamily="18" charset="0"/>
                <a:cs typeface="Times New Roman" pitchFamily="18" charset="0"/>
              </a:rPr>
              <a:t>, а валовые национальные инвестиции уменьшатся до </a:t>
            </a:r>
            <a:r>
              <a:rPr lang="en-US" dirty="0" smtClean="0">
                <a:latin typeface="Times New Roman" pitchFamily="18" charset="0"/>
                <a:cs typeface="Times New Roman" pitchFamily="18" charset="0"/>
              </a:rPr>
              <a:t>I**/</a:t>
            </a:r>
            <a:endParaRPr lang="ru-RU"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clrChange>
              <a:clrFrom>
                <a:srgbClr val="EAECEE"/>
              </a:clrFrom>
              <a:clrTo>
                <a:srgbClr val="EAECEE">
                  <a:alpha val="0"/>
                </a:srgbClr>
              </a:clrTo>
            </a:clrChange>
            <a:extLst>
              <a:ext uri="{28A0092B-C50C-407E-A947-70E740481C1C}">
                <a14:useLocalDpi xmlns:a14="http://schemas.microsoft.com/office/drawing/2010/main" val="0"/>
              </a:ext>
            </a:extLst>
          </a:blip>
          <a:srcRect/>
          <a:stretch>
            <a:fillRect/>
          </a:stretch>
        </p:blipFill>
        <p:spPr bwMode="auto">
          <a:xfrm>
            <a:off x="3131840" y="116632"/>
            <a:ext cx="385762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3325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476672"/>
            <a:ext cx="7848872" cy="5616624"/>
          </a:xfrm>
        </p:spPr>
        <p:txBody>
          <a:bodyPr>
            <a:normAutofit/>
          </a:bodyPr>
          <a:lstStyle/>
          <a:p>
            <a:pPr marL="0" indent="0" algn="ctr">
              <a:buNone/>
            </a:pPr>
            <a:r>
              <a:rPr lang="ru-RU" sz="2400" b="1" dirty="0" smtClean="0">
                <a:solidFill>
                  <a:schemeClr val="tx1"/>
                </a:solidFill>
                <a:latin typeface="Times New Roman" pitchFamily="18" charset="0"/>
                <a:cs typeface="Times New Roman" pitchFamily="18" charset="0"/>
              </a:rPr>
              <a:t>	Сбережения </a:t>
            </a:r>
            <a:r>
              <a:rPr lang="ru-RU" sz="2400" b="1" dirty="0">
                <a:solidFill>
                  <a:schemeClr val="tx1"/>
                </a:solidFill>
                <a:latin typeface="Times New Roman" pitchFamily="18" charset="0"/>
                <a:cs typeface="Times New Roman" pitchFamily="18" charset="0"/>
              </a:rPr>
              <a:t>в открытой экономике</a:t>
            </a:r>
            <a:r>
              <a:rPr lang="ru-RU" sz="2400" dirty="0">
                <a:solidFill>
                  <a:schemeClr val="tx1"/>
                </a:solidFill>
                <a:latin typeface="Times New Roman" pitchFamily="18" charset="0"/>
                <a:cs typeface="Times New Roman" pitchFamily="18" charset="0"/>
              </a:rPr>
              <a:t>. </a:t>
            </a:r>
            <a:endParaRPr lang="ru-RU" sz="2400" dirty="0" smtClean="0">
              <a:solidFill>
                <a:schemeClr val="tx1"/>
              </a:solidFill>
              <a:latin typeface="Times New Roman" pitchFamily="18" charset="0"/>
              <a:cs typeface="Times New Roman" pitchFamily="18" charset="0"/>
            </a:endParaRPr>
          </a:p>
          <a:p>
            <a:pPr marL="0" indent="0" algn="just">
              <a:buNone/>
            </a:pPr>
            <a:endParaRPr lang="ru-RU" dirty="0">
              <a:solidFill>
                <a:schemeClr val="tx1"/>
              </a:solidFill>
              <a:latin typeface="Times New Roman" pitchFamily="18" charset="0"/>
              <a:cs typeface="Times New Roman" pitchFamily="18" charset="0"/>
            </a:endParaRPr>
          </a:p>
          <a:p>
            <a:pPr marL="0" indent="457200" algn="just">
              <a:buNone/>
            </a:pPr>
            <a:r>
              <a:rPr lang="ru-RU" dirty="0" smtClean="0">
                <a:solidFill>
                  <a:schemeClr val="tx1"/>
                </a:solidFill>
                <a:latin typeface="Times New Roman" pitchFamily="18" charset="0"/>
                <a:cs typeface="Times New Roman" pitchFamily="18" charset="0"/>
              </a:rPr>
              <a:t>В </a:t>
            </a:r>
            <a:r>
              <a:rPr lang="ru-RU" dirty="0">
                <a:solidFill>
                  <a:schemeClr val="tx1"/>
                </a:solidFill>
                <a:latin typeface="Times New Roman" pitchFamily="18" charset="0"/>
                <a:cs typeface="Times New Roman" pitchFamily="18" charset="0"/>
              </a:rPr>
              <a:t>открытой </a:t>
            </a:r>
            <a:r>
              <a:rPr lang="ru-RU" dirty="0" smtClean="0">
                <a:solidFill>
                  <a:schemeClr val="tx1"/>
                </a:solidFill>
                <a:latin typeface="Times New Roman" pitchFamily="18" charset="0"/>
                <a:cs typeface="Times New Roman" pitchFamily="18" charset="0"/>
              </a:rPr>
              <a:t>экономике </a:t>
            </a:r>
            <a:r>
              <a:rPr lang="ru-RU" dirty="0">
                <a:solidFill>
                  <a:schemeClr val="tx1"/>
                </a:solidFill>
                <a:latin typeface="Times New Roman" pitchFamily="18" charset="0"/>
                <a:cs typeface="Times New Roman" pitchFamily="18" charset="0"/>
              </a:rPr>
              <a:t>существуют альтернативные источники инвестиций и альтернативные возможности для сбережений. На рис. </a:t>
            </a:r>
            <a:r>
              <a:rPr lang="ru-RU" dirty="0" smtClean="0">
                <a:solidFill>
                  <a:schemeClr val="tx1"/>
                </a:solidFill>
                <a:latin typeface="Times New Roman" pitchFamily="18" charset="0"/>
                <a:cs typeface="Times New Roman" pitchFamily="18" charset="0"/>
              </a:rPr>
              <a:t>6 </a:t>
            </a:r>
            <a:r>
              <a:rPr lang="ru-RU" dirty="0">
                <a:solidFill>
                  <a:schemeClr val="tx1"/>
                </a:solidFill>
                <a:latin typeface="Times New Roman" pitchFamily="18" charset="0"/>
                <a:cs typeface="Times New Roman" pitchFamily="18" charset="0"/>
              </a:rPr>
              <a:t>показана ситуация для экономики малой страны с высоким уровнем мобильности капитала. В такой экономике </a:t>
            </a:r>
            <a:r>
              <a:rPr lang="ru-RU" dirty="0" smtClean="0">
                <a:solidFill>
                  <a:schemeClr val="tx1"/>
                </a:solidFill>
                <a:latin typeface="Times New Roman" pitchFamily="18" charset="0"/>
                <a:cs typeface="Times New Roman" pitchFamily="18" charset="0"/>
              </a:rPr>
              <a:t>необходимо </a:t>
            </a:r>
            <a:r>
              <a:rPr lang="ru-RU" dirty="0">
                <a:solidFill>
                  <a:schemeClr val="tx1"/>
                </a:solidFill>
                <a:latin typeface="Times New Roman" pitchFamily="18" charset="0"/>
                <a:cs typeface="Times New Roman" pitchFamily="18" charset="0"/>
              </a:rPr>
              <a:t>устанавливать величину ставки процента в соответствии с мировым значением. Поскольку страна слишком мала, что­бы повлиять на величину мировой ставки процента, то </a:t>
            </a:r>
            <a:r>
              <a:rPr lang="ru-RU" dirty="0" smtClean="0">
                <a:solidFill>
                  <a:schemeClr val="tx1"/>
                </a:solidFill>
                <a:latin typeface="Times New Roman" pitchFamily="18" charset="0"/>
                <a:cs typeface="Times New Roman" pitchFamily="18" charset="0"/>
              </a:rPr>
              <a:t>вследствие </a:t>
            </a:r>
            <a:r>
              <a:rPr lang="ru-RU" dirty="0">
                <a:solidFill>
                  <a:schemeClr val="tx1"/>
                </a:solidFill>
                <a:latin typeface="Times New Roman" pitchFamily="18" charset="0"/>
                <a:cs typeface="Times New Roman" pitchFamily="18" charset="0"/>
              </a:rPr>
              <a:t>высокой мобильности финансовый капитал будет </a:t>
            </a:r>
            <a:r>
              <a:rPr lang="ru-RU" dirty="0" smtClean="0">
                <a:solidFill>
                  <a:schemeClr val="tx1"/>
                </a:solidFill>
                <a:latin typeface="Times New Roman" pitchFamily="18" charset="0"/>
                <a:cs typeface="Times New Roman" pitchFamily="18" charset="0"/>
              </a:rPr>
              <a:t>перемещаться </a:t>
            </a:r>
            <a:r>
              <a:rPr lang="ru-RU" dirty="0">
                <a:solidFill>
                  <a:schemeClr val="tx1"/>
                </a:solidFill>
                <a:latin typeface="Times New Roman" pitchFamily="18" charset="0"/>
                <a:cs typeface="Times New Roman" pitchFamily="18" charset="0"/>
              </a:rPr>
              <a:t>до тех пор, пока величина ставки процента в стране и за рубежом не уравновесятся.</a:t>
            </a:r>
          </a:p>
          <a:p>
            <a:pPr marL="0" indent="0" algn="just">
              <a:buNone/>
            </a:pPr>
            <a:r>
              <a:rPr lang="ru-RU" dirty="0" smtClean="0">
                <a:solidFill>
                  <a:schemeClr val="tx1"/>
                </a:solidFill>
                <a:latin typeface="Times New Roman" pitchFamily="18" charset="0"/>
                <a:cs typeface="Times New Roman" pitchFamily="18" charset="0"/>
              </a:rPr>
              <a:t>	Рис.6 </a:t>
            </a:r>
            <a:r>
              <a:rPr lang="ru-RU" dirty="0">
                <a:solidFill>
                  <a:schemeClr val="tx1"/>
                </a:solidFill>
                <a:latin typeface="Times New Roman" pitchFamily="18" charset="0"/>
                <a:cs typeface="Times New Roman" pitchFamily="18" charset="0"/>
              </a:rPr>
              <a:t>помогает объяснить, как в открытой экономике определяются уровни сбережений, инвестиций и чистого </a:t>
            </a:r>
            <a:r>
              <a:rPr lang="ru-RU" dirty="0" smtClean="0">
                <a:solidFill>
                  <a:schemeClr val="tx1"/>
                </a:solidFill>
                <a:latin typeface="Times New Roman" pitchFamily="18" charset="0"/>
                <a:cs typeface="Times New Roman" pitchFamily="18" charset="0"/>
              </a:rPr>
              <a:t>экспорта</a:t>
            </a:r>
            <a:r>
              <a:rPr lang="ru-RU" dirty="0">
                <a:solidFill>
                  <a:schemeClr val="tx1"/>
                </a:solidFill>
                <a:latin typeface="Times New Roman" pitchFamily="18" charset="0"/>
                <a:cs typeface="Times New Roman" pitchFamily="18" charset="0"/>
              </a:rPr>
              <a:t>. Величина валовых инвестиций для данной ставки </a:t>
            </a:r>
            <a:r>
              <a:rPr lang="ru-RU" dirty="0" smtClean="0">
                <a:solidFill>
                  <a:schemeClr val="tx1"/>
                </a:solidFill>
                <a:latin typeface="Times New Roman" pitchFamily="18" charset="0"/>
                <a:cs typeface="Times New Roman" pitchFamily="18" charset="0"/>
              </a:rPr>
              <a:t>процента</a:t>
            </a:r>
            <a:r>
              <a:rPr lang="ru-RU" dirty="0">
                <a:solidFill>
                  <a:schemeClr val="tx1"/>
                </a:solidFill>
                <a:latin typeface="Times New Roman" pitchFamily="18" charset="0"/>
                <a:cs typeface="Times New Roman" pitchFamily="18" charset="0"/>
              </a:rPr>
              <a:t>, точка </a:t>
            </a:r>
            <a:r>
              <a:rPr lang="ru-RU" i="1" dirty="0">
                <a:solidFill>
                  <a:schemeClr val="tx1"/>
                </a:solidFill>
                <a:latin typeface="Times New Roman" pitchFamily="18" charset="0"/>
                <a:cs typeface="Times New Roman" pitchFamily="18" charset="0"/>
              </a:rPr>
              <a:t>А,</a:t>
            </a:r>
            <a:r>
              <a:rPr lang="ru-RU" dirty="0">
                <a:solidFill>
                  <a:schemeClr val="tx1"/>
                </a:solidFill>
                <a:latin typeface="Times New Roman" pitchFamily="18" charset="0"/>
                <a:cs typeface="Times New Roman" pitchFamily="18" charset="0"/>
              </a:rPr>
              <a:t> находится на пересечении графика </a:t>
            </a:r>
            <a:r>
              <a:rPr lang="ru-RU" dirty="0" smtClean="0">
                <a:solidFill>
                  <a:schemeClr val="tx1"/>
                </a:solidFill>
                <a:latin typeface="Times New Roman" pitchFamily="18" charset="0"/>
                <a:cs typeface="Times New Roman" pitchFamily="18" charset="0"/>
              </a:rPr>
              <a:t>инвестиций </a:t>
            </a:r>
            <a:r>
              <a:rPr lang="ru-RU" dirty="0">
                <a:solidFill>
                  <a:schemeClr val="tx1"/>
                </a:solidFill>
                <a:latin typeface="Times New Roman" pitchFamily="18" charset="0"/>
                <a:cs typeface="Times New Roman" pitchFamily="18" charset="0"/>
              </a:rPr>
              <a:t>с линией, отображающей уровень этой ставки. Валовые национальные инвестиции - это точка </a:t>
            </a:r>
            <a:r>
              <a:rPr lang="ru-RU" i="1" dirty="0">
                <a:solidFill>
                  <a:schemeClr val="tx1"/>
                </a:solidFill>
                <a:latin typeface="Times New Roman" pitchFamily="18" charset="0"/>
                <a:cs typeface="Times New Roman" pitchFamily="18" charset="0"/>
              </a:rPr>
              <a:t>В</a:t>
            </a:r>
            <a:r>
              <a:rPr lang="ru-RU" dirty="0">
                <a:solidFill>
                  <a:schemeClr val="tx1"/>
                </a:solidFill>
                <a:latin typeface="Times New Roman" pitchFamily="18" charset="0"/>
                <a:cs typeface="Times New Roman" pitchFamily="18" charset="0"/>
              </a:rPr>
              <a:t> на графике валовых сбережений, </a:t>
            </a:r>
            <a:r>
              <a:rPr lang="ru-RU" i="1" dirty="0">
                <a:solidFill>
                  <a:schemeClr val="tx1"/>
                </a:solidFill>
                <a:latin typeface="Times New Roman" pitchFamily="18" charset="0"/>
                <a:cs typeface="Times New Roman" pitchFamily="18" charset="0"/>
              </a:rPr>
              <a:t>S+T- </a:t>
            </a:r>
            <a:r>
              <a:rPr lang="en-US" i="1" dirty="0">
                <a:solidFill>
                  <a:schemeClr val="tx1"/>
                </a:solidFill>
                <a:latin typeface="Times New Roman" pitchFamily="18" charset="0"/>
                <a:cs typeface="Times New Roman" pitchFamily="18" charset="0"/>
              </a:rPr>
              <a:t>G</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Расстояние между этими точками - </a:t>
            </a:r>
            <a:r>
              <a:rPr lang="ru-RU" dirty="0" smtClean="0">
                <a:solidFill>
                  <a:schemeClr val="tx1"/>
                </a:solidFill>
                <a:latin typeface="Times New Roman" pitchFamily="18" charset="0"/>
                <a:cs typeface="Times New Roman" pitchFamily="18" charset="0"/>
              </a:rPr>
              <a:t>отрезок </a:t>
            </a:r>
            <a:r>
              <a:rPr lang="ru-RU" i="1" dirty="0">
                <a:solidFill>
                  <a:schemeClr val="tx1"/>
                </a:solidFill>
                <a:latin typeface="Times New Roman" pitchFamily="18" charset="0"/>
                <a:cs typeface="Times New Roman" pitchFamily="18" charset="0"/>
              </a:rPr>
              <a:t>АВ</a:t>
            </a:r>
            <a:r>
              <a:rPr lang="ru-RU" dirty="0">
                <a:solidFill>
                  <a:schemeClr val="tx1"/>
                </a:solidFill>
                <a:latin typeface="Times New Roman" pitchFamily="18" charset="0"/>
                <a:cs typeface="Times New Roman" pitchFamily="18" charset="0"/>
              </a:rPr>
              <a:t> - это чистый экспорт.</a:t>
            </a: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5" y="980728"/>
            <a:ext cx="7848871" cy="4032448"/>
          </a:xfrm>
        </p:spPr>
        <p:txBody>
          <a:bodyPr>
            <a:normAutofit/>
          </a:bodyPr>
          <a:lstStyle/>
          <a:p>
            <a:pPr marL="0" indent="0" algn="just">
              <a:buNone/>
            </a:pPr>
            <a:r>
              <a:rPr lang="ru-RU" sz="1700" dirty="0" smtClean="0">
                <a:solidFill>
                  <a:schemeClr val="tx1"/>
                </a:solidFill>
              </a:rPr>
              <a:t>	</a:t>
            </a:r>
            <a:r>
              <a:rPr lang="ru-RU" dirty="0" smtClean="0">
                <a:solidFill>
                  <a:schemeClr val="tx1"/>
                </a:solidFill>
                <a:latin typeface="Times New Roman" pitchFamily="18" charset="0"/>
                <a:cs typeface="Times New Roman" pitchFamily="18" charset="0"/>
              </a:rPr>
              <a:t>Следовательно</a:t>
            </a:r>
            <a:r>
              <a:rPr lang="ru-RU" dirty="0">
                <a:solidFill>
                  <a:schemeClr val="tx1"/>
                </a:solidFill>
                <a:latin typeface="Times New Roman" pitchFamily="18" charset="0"/>
                <a:cs typeface="Times New Roman" pitchFamily="18" charset="0"/>
              </a:rPr>
              <a:t>, величина чистого экспорта или позиция страны в международной торговле определяется не только балансам </a:t>
            </a:r>
            <a:r>
              <a:rPr lang="ru-RU" dirty="0" smtClean="0">
                <a:solidFill>
                  <a:schemeClr val="tx1"/>
                </a:solidFill>
                <a:latin typeface="Times New Roman" pitchFamily="18" charset="0"/>
                <a:cs typeface="Times New Roman" pitchFamily="18" charset="0"/>
              </a:rPr>
              <a:t>национальных </a:t>
            </a:r>
            <a:r>
              <a:rPr lang="ru-RU" dirty="0">
                <a:solidFill>
                  <a:schemeClr val="tx1"/>
                </a:solidFill>
                <a:latin typeface="Times New Roman" pitchFamily="18" charset="0"/>
                <a:cs typeface="Times New Roman" pitchFamily="18" charset="0"/>
              </a:rPr>
              <a:t>сбережений и инвестиций под воздействием внутренних </a:t>
            </a:r>
            <a:r>
              <a:rPr lang="ru-RU" dirty="0" smtClean="0">
                <a:solidFill>
                  <a:schemeClr val="tx1"/>
                </a:solidFill>
                <a:latin typeface="Times New Roman" pitchFamily="18" charset="0"/>
                <a:cs typeface="Times New Roman" pitchFamily="18" charset="0"/>
              </a:rPr>
              <a:t>факторов</a:t>
            </a:r>
            <a:r>
              <a:rPr lang="ru-RU" dirty="0">
                <a:solidFill>
                  <a:schemeClr val="tx1"/>
                </a:solidFill>
                <a:latin typeface="Times New Roman" pitchFamily="18" charset="0"/>
                <a:cs typeface="Times New Roman" pitchFamily="18" charset="0"/>
              </a:rPr>
              <a:t>, по еще и мировой ставкой </a:t>
            </a:r>
            <a:r>
              <a:rPr lang="ru-RU" dirty="0" smtClean="0">
                <a:solidFill>
                  <a:schemeClr val="tx1"/>
                </a:solidFill>
                <a:latin typeface="Times New Roman" pitchFamily="18" charset="0"/>
                <a:cs typeface="Times New Roman" pitchFamily="18" charset="0"/>
              </a:rPr>
              <a:t>процента.</a:t>
            </a:r>
          </a:p>
          <a:p>
            <a:pPr marL="0" indent="457200" algn="just">
              <a:buNone/>
            </a:pPr>
            <a:r>
              <a:rPr lang="ru-RU" sz="1800" dirty="0" smtClean="0">
                <a:solidFill>
                  <a:schemeClr val="tx1"/>
                </a:solidFill>
                <a:latin typeface="Times New Roman" pitchFamily="18" charset="0"/>
                <a:cs typeface="Times New Roman" pitchFamily="18" charset="0"/>
              </a:rPr>
              <a:t>В </a:t>
            </a:r>
            <a:r>
              <a:rPr lang="ru-RU" sz="1800" dirty="0">
                <a:solidFill>
                  <a:schemeClr val="tx1"/>
                </a:solidFill>
                <a:latin typeface="Times New Roman" pitchFamily="18" charset="0"/>
                <a:cs typeface="Times New Roman" pitchFamily="18" charset="0"/>
              </a:rPr>
              <a:t>процессе обсуждения мы упустили из виду механизм, посредством которого страна может согласовывать внешнюю торговлю, сбережения и инвестиции. Валютный курс играет в нем ключевую уравновешивающую роль. </a:t>
            </a:r>
            <a:r>
              <a:rPr lang="ru-RU" sz="1800" i="1" dirty="0">
                <a:solidFill>
                  <a:schemeClr val="tx1"/>
                </a:solidFill>
                <a:latin typeface="Times New Roman" pitchFamily="18" charset="0"/>
                <a:cs typeface="Times New Roman" pitchFamily="18" charset="0"/>
              </a:rPr>
              <a:t>Изменения валютного курса</a:t>
            </a:r>
            <a:r>
              <a:rPr lang="ru-RU" sz="1800" dirty="0">
                <a:solidFill>
                  <a:schemeClr val="tx1"/>
                </a:solidFill>
                <a:latin typeface="Times New Roman" pitchFamily="18" charset="0"/>
                <a:cs typeface="Times New Roman" pitchFamily="18" charset="0"/>
              </a:rPr>
              <a:t> - </a:t>
            </a:r>
            <a:r>
              <a:rPr lang="ru-RU" sz="1800" i="1" dirty="0">
                <a:solidFill>
                  <a:schemeClr val="tx1"/>
                </a:solidFill>
                <a:latin typeface="Times New Roman" pitchFamily="18" charset="0"/>
                <a:cs typeface="Times New Roman" pitchFamily="18" charset="0"/>
              </a:rPr>
              <a:t>это и есть механизм согласования уровней сбережений</a:t>
            </a:r>
            <a:r>
              <a:rPr lang="ru-RU" sz="1800" dirty="0">
                <a:solidFill>
                  <a:schemeClr val="tx1"/>
                </a:solidFill>
                <a:latin typeface="Times New Roman" pitchFamily="18" charset="0"/>
                <a:cs typeface="Times New Roman" pitchFamily="18" charset="0"/>
              </a:rPr>
              <a:t> и </a:t>
            </a:r>
            <a:r>
              <a:rPr lang="ru-RU" sz="1800" i="1" dirty="0">
                <a:solidFill>
                  <a:schemeClr val="tx1"/>
                </a:solidFill>
                <a:latin typeface="Times New Roman" pitchFamily="18" charset="0"/>
                <a:cs typeface="Times New Roman" pitchFamily="18" charset="0"/>
              </a:rPr>
              <a:t>инвестиций,</a:t>
            </a:r>
            <a:r>
              <a:rPr lang="ru-RU" sz="1800" dirty="0">
                <a:solidFill>
                  <a:schemeClr val="tx1"/>
                </a:solidFill>
                <a:latin typeface="Times New Roman" pitchFamily="18" charset="0"/>
                <a:cs typeface="Times New Roman" pitchFamily="18" charset="0"/>
              </a:rPr>
              <a:t> т.е. изменение валютного курса, позволяет посредством чистого экспорта компенсировать разницу между внутренними сбережениями и внутренними инвестициями.</a:t>
            </a:r>
          </a:p>
          <a:p>
            <a:pPr marL="0" indent="0" algn="just">
              <a:buNone/>
            </a:pPr>
            <a:endParaRPr lang="ru-RU" dirty="0" smtClean="0">
              <a:solidFill>
                <a:schemeClr val="tx1"/>
              </a:solidFill>
              <a:latin typeface="Times New Roman" pitchFamily="18" charset="0"/>
              <a:cs typeface="Times New Roman" pitchFamily="18" charset="0"/>
            </a:endParaRP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00358" y="476672"/>
            <a:ext cx="8928992" cy="6192688"/>
          </a:xfrm>
        </p:spPr>
        <p:txBody>
          <a:bodyPr>
            <a:normAutofit lnSpcReduction="10000"/>
          </a:bodyPr>
          <a:lstStyle/>
          <a:p>
            <a:pPr marL="914400" lvl="3" indent="457200" algn="just">
              <a:buNone/>
            </a:pPr>
            <a:r>
              <a:rPr lang="ru-RU" sz="1800" dirty="0">
                <a:solidFill>
                  <a:schemeClr val="tx1"/>
                </a:solidFill>
                <a:latin typeface="Times New Roman" pitchFamily="18" charset="0"/>
                <a:cs typeface="Times New Roman" pitchFamily="18" charset="0"/>
              </a:rPr>
              <a:t>	Внутренние инвестиции и внутренние сбережения определяются доходом, ставкой процента и фискальной политикой государства, как показано и на рис. 5. Но ставка процента в малой стране с открытой определяется на мировом рынке капитала. При относительно высокой ставке процента, внутренние сбережения будут больше внутренних инвестиций, а избыток сбережений будет перетекать в более доходные инвестиции за рубежом. Разность национальных сбережений и внутренних инвестиций при данной ставке процента дает величину чистого экспорта X, или чистых иностранных инвестиций.</a:t>
            </a:r>
          </a:p>
          <a:p>
            <a:pPr marL="914400" lvl="3" indent="457200" algn="just">
              <a:buNone/>
            </a:pPr>
            <a:endParaRPr lang="ru-RU" sz="1800" dirty="0">
              <a:solidFill>
                <a:schemeClr val="tx1"/>
              </a:solidFill>
              <a:latin typeface="Times New Roman" pitchFamily="18" charset="0"/>
              <a:cs typeface="Times New Roman" pitchFamily="18" charset="0"/>
            </a:endParaRPr>
          </a:p>
          <a:p>
            <a:pPr marL="914400" lvl="3" indent="457200" algn="just">
              <a:buNone/>
            </a:pPr>
            <a:endParaRPr lang="ru-RU" sz="1800" dirty="0" smtClean="0">
              <a:solidFill>
                <a:schemeClr val="tx1"/>
              </a:solidFill>
              <a:latin typeface="Times New Roman" pitchFamily="18" charset="0"/>
              <a:cs typeface="Times New Roman" pitchFamily="18" charset="0"/>
            </a:endParaRPr>
          </a:p>
          <a:p>
            <a:pPr marL="914400" lvl="3" indent="457200" algn="just">
              <a:buNone/>
            </a:pPr>
            <a:endParaRPr lang="ru-RU" sz="1800" dirty="0">
              <a:solidFill>
                <a:schemeClr val="tx1"/>
              </a:solidFill>
              <a:latin typeface="Times New Roman" pitchFamily="18" charset="0"/>
              <a:cs typeface="Times New Roman" pitchFamily="18" charset="0"/>
            </a:endParaRPr>
          </a:p>
          <a:p>
            <a:pPr marL="914400" lvl="3" indent="457200" algn="just">
              <a:buNone/>
            </a:pPr>
            <a:endParaRPr lang="ru-RU" sz="1800" dirty="0" smtClean="0">
              <a:solidFill>
                <a:schemeClr val="tx1"/>
              </a:solidFill>
              <a:latin typeface="Times New Roman" pitchFamily="18" charset="0"/>
              <a:cs typeface="Times New Roman" pitchFamily="18" charset="0"/>
            </a:endParaRPr>
          </a:p>
          <a:p>
            <a:pPr marL="914400" lvl="3" indent="457200" algn="just">
              <a:buNone/>
            </a:pPr>
            <a:endParaRPr lang="ru-RU" sz="1800" dirty="0" smtClean="0">
              <a:solidFill>
                <a:schemeClr val="tx1"/>
              </a:solidFill>
              <a:latin typeface="Times New Roman" pitchFamily="18" charset="0"/>
              <a:cs typeface="Times New Roman" pitchFamily="18" charset="0"/>
            </a:endParaRPr>
          </a:p>
          <a:p>
            <a:pPr marL="914400" lvl="3" indent="457200" algn="just">
              <a:buNone/>
            </a:pPr>
            <a:endParaRPr lang="ru-RU" sz="1800" dirty="0">
              <a:solidFill>
                <a:schemeClr val="tx1"/>
              </a:solidFill>
              <a:latin typeface="Times New Roman" pitchFamily="18" charset="0"/>
              <a:cs typeface="Times New Roman" pitchFamily="18" charset="0"/>
            </a:endParaRPr>
          </a:p>
          <a:p>
            <a:pPr marL="914400" lvl="3" indent="457200" algn="just">
              <a:buNone/>
            </a:pPr>
            <a:endParaRPr lang="ru-RU" sz="1800" dirty="0" smtClean="0">
              <a:solidFill>
                <a:schemeClr val="tx1"/>
              </a:solidFill>
              <a:latin typeface="Times New Roman" pitchFamily="18" charset="0"/>
              <a:cs typeface="Times New Roman" pitchFamily="18" charset="0"/>
            </a:endParaRPr>
          </a:p>
          <a:p>
            <a:pPr marL="914400" lvl="3" indent="457200" algn="just">
              <a:buNone/>
            </a:pPr>
            <a:endParaRPr lang="ru-RU" sz="1800" dirty="0">
              <a:solidFill>
                <a:schemeClr val="tx1"/>
              </a:solidFill>
              <a:latin typeface="Times New Roman" pitchFamily="18" charset="0"/>
              <a:cs typeface="Times New Roman" pitchFamily="18" charset="0"/>
            </a:endParaRPr>
          </a:p>
          <a:p>
            <a:pPr marL="914400" lvl="3" indent="457200" algn="ctr">
              <a:buNone/>
            </a:pPr>
            <a:endParaRPr lang="ru-RU" sz="1800" dirty="0" smtClean="0">
              <a:solidFill>
                <a:schemeClr val="tx1"/>
              </a:solidFill>
              <a:latin typeface="Times New Roman" pitchFamily="18" charset="0"/>
              <a:cs typeface="Times New Roman" pitchFamily="18" charset="0"/>
            </a:endParaRPr>
          </a:p>
          <a:p>
            <a:pPr marL="914400" lvl="3" indent="457200" algn="ctr">
              <a:buNone/>
            </a:pPr>
            <a:r>
              <a:rPr lang="ru-RU" sz="1800" dirty="0" smtClean="0">
                <a:solidFill>
                  <a:schemeClr val="tx1"/>
                </a:solidFill>
                <a:latin typeface="Times New Roman" pitchFamily="18" charset="0"/>
                <a:cs typeface="Times New Roman" pitchFamily="18" charset="0"/>
              </a:rPr>
              <a:t>Рис.6. Сбережения и инвестиции в открытой экономике в малой стране.</a:t>
            </a:r>
            <a:endParaRPr lang="ru-RU" sz="1800" dirty="0">
              <a:solidFill>
                <a:schemeClr val="tx1"/>
              </a:solidFill>
              <a:latin typeface="Times New Roman" pitchFamily="18" charset="0"/>
              <a:cs typeface="Times New Roman" pitchFamily="18" charset="0"/>
            </a:endParaRPr>
          </a:p>
          <a:p>
            <a:pPr marL="914400" lvl="3" indent="0">
              <a:buNone/>
            </a:pPr>
            <a:endParaRPr lang="ru-RU" dirty="0"/>
          </a:p>
        </p:txBody>
      </p:sp>
      <p:pic>
        <p:nvPicPr>
          <p:cNvPr id="1026" name="Picture 2"/>
          <p:cNvPicPr>
            <a:picLocks noChangeAspect="1" noChangeArrowheads="1"/>
          </p:cNvPicPr>
          <p:nvPr/>
        </p:nvPicPr>
        <p:blipFill>
          <a:blip r:embed="rId2">
            <a:clrChange>
              <a:clrFrom>
                <a:srgbClr val="EAECEE"/>
              </a:clrFrom>
              <a:clrTo>
                <a:srgbClr val="EAECEE">
                  <a:alpha val="0"/>
                </a:srgbClr>
              </a:clrTo>
            </a:clrChange>
            <a:extLst>
              <a:ext uri="{28A0092B-C50C-407E-A947-70E740481C1C}">
                <a14:useLocalDpi xmlns:a14="http://schemas.microsoft.com/office/drawing/2010/main" val="0"/>
              </a:ext>
            </a:extLst>
          </a:blip>
          <a:srcRect/>
          <a:stretch>
            <a:fillRect/>
          </a:stretch>
        </p:blipFill>
        <p:spPr bwMode="auto">
          <a:xfrm>
            <a:off x="2920702" y="2564904"/>
            <a:ext cx="4387602" cy="356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620688"/>
            <a:ext cx="7848872" cy="5616624"/>
          </a:xfrm>
        </p:spPr>
        <p:txBody>
          <a:bodyPr>
            <a:normAutofit fontScale="77500" lnSpcReduction="20000"/>
          </a:bodyPr>
          <a:lstStyle/>
          <a:p>
            <a:pPr marL="0" indent="0" algn="just">
              <a:buNone/>
            </a:pPr>
            <a:r>
              <a:rPr lang="ru-RU" sz="2300" dirty="0" smtClean="0">
                <a:solidFill>
                  <a:schemeClr val="tx1"/>
                </a:solidFill>
                <a:latin typeface="Times New Roman" pitchFamily="18" charset="0"/>
                <a:cs typeface="Times New Roman" pitchFamily="18" charset="0"/>
              </a:rPr>
              <a:t>	Такой </a:t>
            </a:r>
            <a:r>
              <a:rPr lang="ru-RU" sz="2300" dirty="0">
                <a:solidFill>
                  <a:schemeClr val="tx1"/>
                </a:solidFill>
                <a:latin typeface="Times New Roman" pitchFamily="18" charset="0"/>
                <a:cs typeface="Times New Roman" pitchFamily="18" charset="0"/>
              </a:rPr>
              <a:t>анализ помогает объяснить тенденции, которые в последние годы проявляются в сбережениях, инвестициях я структуре торговли большинства стран. Рис. </a:t>
            </a:r>
            <a:r>
              <a:rPr lang="ru-RU" sz="2300" dirty="0" smtClean="0">
                <a:solidFill>
                  <a:schemeClr val="tx1"/>
                </a:solidFill>
                <a:latin typeface="Times New Roman" pitchFamily="18" charset="0"/>
                <a:cs typeface="Times New Roman" pitchFamily="18" charset="0"/>
              </a:rPr>
              <a:t>6 </a:t>
            </a:r>
            <a:r>
              <a:rPr lang="ru-RU" sz="2300" dirty="0">
                <a:solidFill>
                  <a:schemeClr val="tx1"/>
                </a:solidFill>
                <a:latin typeface="Times New Roman" pitchFamily="18" charset="0"/>
                <a:cs typeface="Times New Roman" pitchFamily="18" charset="0"/>
              </a:rPr>
              <a:t>хорошей иллюстрирует роль Японии в мировой экономике. Традиционно в Японии наблюдался высокий уровень внутренних инвести­ций. И только в последнее время размеры прибыли на инвестированный капитал в Японии снизились из-за высоких издержек производства продукции у себя в стране и особенностей конкурентной среды, заключающихся в соседстве с </a:t>
            </a:r>
            <a:r>
              <a:rPr lang="ru-RU" sz="2300" dirty="0" smtClean="0">
                <a:solidFill>
                  <a:schemeClr val="tx1"/>
                </a:solidFill>
                <a:latin typeface="Times New Roman" pitchFamily="18" charset="0"/>
                <a:cs typeface="Times New Roman" pitchFamily="18" charset="0"/>
              </a:rPr>
              <a:t>новыми </a:t>
            </a:r>
            <a:r>
              <a:rPr lang="ru-RU" sz="2300" dirty="0">
                <a:solidFill>
                  <a:schemeClr val="tx1"/>
                </a:solidFill>
                <a:latin typeface="Times New Roman" pitchFamily="18" charset="0"/>
                <a:cs typeface="Times New Roman" pitchFamily="18" charset="0"/>
              </a:rPr>
              <a:t>индустриальными странами. Поэтому японские сбережения "ищут" дополнительные возможности за рубежом, в результате чего Япония имеет большой активный торговый </a:t>
            </a:r>
            <a:r>
              <a:rPr lang="ru-RU" sz="2300" dirty="0" smtClean="0">
                <a:solidFill>
                  <a:schemeClr val="tx1"/>
                </a:solidFill>
                <a:latin typeface="Times New Roman" pitchFamily="18" charset="0"/>
                <a:cs typeface="Times New Roman" pitchFamily="18" charset="0"/>
              </a:rPr>
              <a:t>баланс </a:t>
            </a:r>
            <a:r>
              <a:rPr lang="ru-RU" sz="2300" dirty="0">
                <a:solidFill>
                  <a:schemeClr val="tx1"/>
                </a:solidFill>
                <a:latin typeface="Times New Roman" pitchFamily="18" charset="0"/>
                <a:cs typeface="Times New Roman" pitchFamily="18" charset="0"/>
              </a:rPr>
              <a:t>и высокий положительный уровень чистого экспорта. Подобные тенденции наблюдались и в Германии, до ее объеди­нения с Восточной Германией в 1990 году.</a:t>
            </a:r>
          </a:p>
          <a:p>
            <a:pPr marL="0" indent="0" algn="just">
              <a:buNone/>
            </a:pPr>
            <a:r>
              <a:rPr lang="ru-RU" sz="2300" dirty="0" smtClean="0">
                <a:solidFill>
                  <a:schemeClr val="tx1"/>
                </a:solidFill>
                <a:latin typeface="Times New Roman" pitchFamily="18" charset="0"/>
                <a:cs typeface="Times New Roman" pitchFamily="18" charset="0"/>
              </a:rPr>
              <a:t>	В </a:t>
            </a:r>
            <a:r>
              <a:rPr lang="ru-RU" sz="2300" dirty="0">
                <a:solidFill>
                  <a:schemeClr val="tx1"/>
                </a:solidFill>
                <a:latin typeface="Times New Roman" pitchFamily="18" charset="0"/>
                <a:cs typeface="Times New Roman" pitchFamily="18" charset="0"/>
              </a:rPr>
              <a:t>США также происходили колебания уровня сбережений и инвестиций, которые можно проследить в табл. </a:t>
            </a:r>
            <a:r>
              <a:rPr lang="ru-RU" sz="2300" dirty="0" smtClean="0">
                <a:solidFill>
                  <a:schemeClr val="tx1"/>
                </a:solidFill>
                <a:latin typeface="Times New Roman" pitchFamily="18" charset="0"/>
                <a:cs typeface="Times New Roman" pitchFamily="18" charset="0"/>
              </a:rPr>
              <a:t>2</a:t>
            </a:r>
            <a:r>
              <a:rPr lang="ru-RU" sz="2300" dirty="0">
                <a:solidFill>
                  <a:schemeClr val="tx1"/>
                </a:solidFill>
                <a:latin typeface="Times New Roman" pitchFamily="18" charset="0"/>
                <a:cs typeface="Times New Roman" pitchFamily="18" charset="0"/>
              </a:rPr>
              <a:t>. До 1980 года чистый экспорт в США принимал небольшие </a:t>
            </a:r>
            <a:r>
              <a:rPr lang="ru-RU" sz="2300" dirty="0" smtClean="0">
                <a:solidFill>
                  <a:schemeClr val="tx1"/>
                </a:solidFill>
                <a:latin typeface="Times New Roman" pitchFamily="18" charset="0"/>
                <a:cs typeface="Times New Roman" pitchFamily="18" charset="0"/>
              </a:rPr>
              <a:t>положительные </a:t>
            </a:r>
            <a:r>
              <a:rPr lang="ru-RU" sz="2300" dirty="0">
                <a:solidFill>
                  <a:schemeClr val="tx1"/>
                </a:solidFill>
                <a:latin typeface="Times New Roman" pitchFamily="18" charset="0"/>
                <a:cs typeface="Times New Roman" pitchFamily="18" charset="0"/>
              </a:rPr>
              <a:t>значения. Но в начале 80-х фискальная политика американского правительства привела к появлению бюджет­ного дефицита. Вы можете отразить это на рис. </a:t>
            </a:r>
            <a:r>
              <a:rPr lang="ru-RU" sz="2300" dirty="0" smtClean="0">
                <a:solidFill>
                  <a:schemeClr val="tx1"/>
                </a:solidFill>
                <a:latin typeface="Times New Roman" pitchFamily="18" charset="0"/>
                <a:cs typeface="Times New Roman" pitchFamily="18" charset="0"/>
              </a:rPr>
              <a:t>6</a:t>
            </a:r>
            <a:r>
              <a:rPr lang="ru-RU" sz="2300" dirty="0">
                <a:solidFill>
                  <a:schemeClr val="tx1"/>
                </a:solidFill>
                <a:latin typeface="Times New Roman" pitchFamily="18" charset="0"/>
                <a:cs typeface="Times New Roman" pitchFamily="18" charset="0"/>
              </a:rPr>
              <a:t>, для чего надо провести новую линию </a:t>
            </a:r>
            <a:r>
              <a:rPr lang="ru-RU" sz="2300" i="1" dirty="0">
                <a:solidFill>
                  <a:schemeClr val="tx1"/>
                </a:solidFill>
                <a:latin typeface="Times New Roman" pitchFamily="18" charset="0"/>
                <a:cs typeface="Times New Roman" pitchFamily="18" charset="0"/>
              </a:rPr>
              <a:t>S+T‘-G</a:t>
            </a:r>
            <a:r>
              <a:rPr lang="ru-RU" sz="2300" dirty="0">
                <a:solidFill>
                  <a:schemeClr val="tx1"/>
                </a:solidFill>
                <a:latin typeface="Times New Roman" pitchFamily="18" charset="0"/>
                <a:cs typeface="Times New Roman" pitchFamily="18" charset="0"/>
              </a:rPr>
              <a:t> которая пересечет ли­нию ставки процента в точке С. Каким будет уровень национа­льных сбережений при большом бюджетном дефиците? </a:t>
            </a:r>
            <a:r>
              <a:rPr lang="ru-RU" sz="2300" dirty="0" smtClean="0">
                <a:solidFill>
                  <a:schemeClr val="tx1"/>
                </a:solidFill>
                <a:latin typeface="Times New Roman" pitchFamily="18" charset="0"/>
                <a:cs typeface="Times New Roman" pitchFamily="18" charset="0"/>
              </a:rPr>
              <a:t>Каким </a:t>
            </a:r>
            <a:r>
              <a:rPr lang="ru-RU" sz="2300" dirty="0">
                <a:solidFill>
                  <a:schemeClr val="tx1"/>
                </a:solidFill>
                <a:latin typeface="Times New Roman" pitchFamily="18" charset="0"/>
                <a:cs typeface="Times New Roman" pitchFamily="18" charset="0"/>
              </a:rPr>
              <a:t>образом величина внутренних инвестиций может остать­ся неизменной? Почему чистый экспорт должен стать </a:t>
            </a:r>
            <a:r>
              <a:rPr lang="ru-RU" sz="2300" dirty="0" smtClean="0">
                <a:solidFill>
                  <a:schemeClr val="tx1"/>
                </a:solidFill>
                <a:latin typeface="Times New Roman" pitchFamily="18" charset="0"/>
                <a:cs typeface="Times New Roman" pitchFamily="18" charset="0"/>
              </a:rPr>
              <a:t>отрицательным </a:t>
            </a:r>
            <a:r>
              <a:rPr lang="ru-RU" sz="2300" dirty="0">
                <a:solidFill>
                  <a:schemeClr val="tx1"/>
                </a:solidFill>
                <a:latin typeface="Times New Roman" pitchFamily="18" charset="0"/>
                <a:cs typeface="Times New Roman" pitchFamily="18" charset="0"/>
              </a:rPr>
              <a:t>и соответствовать отрезку </a:t>
            </a:r>
            <a:r>
              <a:rPr lang="ru-RU" sz="2300" i="1" dirty="0">
                <a:solidFill>
                  <a:schemeClr val="tx1"/>
                </a:solidFill>
                <a:latin typeface="Times New Roman" pitchFamily="18" charset="0"/>
                <a:cs typeface="Times New Roman" pitchFamily="18" charset="0"/>
              </a:rPr>
              <a:t>СА?</a:t>
            </a:r>
            <a:endParaRPr lang="ru-RU" sz="2300" dirty="0">
              <a:solidFill>
                <a:schemeClr val="tx1"/>
              </a:solidFill>
              <a:latin typeface="Times New Roman" pitchFamily="18" charset="0"/>
              <a:cs typeface="Times New Roman" pitchFamily="18" charset="0"/>
            </a:endParaRPr>
          </a:p>
          <a:p>
            <a:pPr marL="914400" lvl="3" indent="0">
              <a:buNone/>
            </a:pPr>
            <a:endParaRPr lang="ru-RU" dirty="0"/>
          </a:p>
        </p:txBody>
      </p:sp>
    </p:spTree>
    <p:extLst>
      <p:ext uri="{BB962C8B-B14F-4D97-AF65-F5344CB8AC3E}">
        <p14:creationId xmlns:p14="http://schemas.microsoft.com/office/powerpoint/2010/main" val="208541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692696"/>
            <a:ext cx="8928992" cy="5616624"/>
          </a:xfrm>
        </p:spPr>
        <p:txBody>
          <a:bodyPr>
            <a:normAutofit/>
          </a:bodyPr>
          <a:lstStyle/>
          <a:p>
            <a:pPr marL="914400" lvl="3" indent="0" algn="ctr">
              <a:buNone/>
            </a:pPr>
            <a:r>
              <a:rPr lang="ru-RU" sz="2000" b="1" dirty="0">
                <a:solidFill>
                  <a:schemeClr val="tx1"/>
                </a:solidFill>
                <a:latin typeface="Times New Roman" pitchFamily="18" charset="0"/>
                <a:cs typeface="Times New Roman" pitchFamily="18" charset="0"/>
              </a:rPr>
              <a:t>МЕЖДУНАРОДНАЯ ТОРГОВЛЯ И ЭКОНОМИЧЕСКАЯ АКТИВНОСТЬ</a:t>
            </a:r>
          </a:p>
          <a:p>
            <a:pPr marL="914400" lvl="3" indent="0">
              <a:buNone/>
            </a:pPr>
            <a:endParaRPr lang="ru-RU" dirty="0" smtClean="0">
              <a:solidFill>
                <a:schemeClr val="tx1"/>
              </a:solidFill>
              <a:latin typeface="Times New Roman" pitchFamily="18" charset="0"/>
              <a:cs typeface="Times New Roman" pitchFamily="18" charset="0"/>
            </a:endParaRPr>
          </a:p>
          <a:p>
            <a:pPr marL="914400" lvl="3" indent="0" algn="just">
              <a:buNone/>
            </a:pPr>
            <a:r>
              <a:rPr lang="ru-RU" sz="1800" dirty="0">
                <a:solidFill>
                  <a:schemeClr val="tx1"/>
                </a:solidFill>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Макроэкономический </a:t>
            </a:r>
            <a:r>
              <a:rPr lang="ru-RU" sz="1800" dirty="0">
                <a:solidFill>
                  <a:schemeClr val="tx1"/>
                </a:solidFill>
                <a:latin typeface="Times New Roman" pitchFamily="18" charset="0"/>
                <a:cs typeface="Times New Roman" pitchFamily="18" charset="0"/>
              </a:rPr>
              <a:t>анализ открытой экономики </a:t>
            </a:r>
            <a:r>
              <a:rPr lang="ru-RU" sz="1800" dirty="0" smtClean="0">
                <a:solidFill>
                  <a:schemeClr val="tx1"/>
                </a:solidFill>
                <a:latin typeface="Times New Roman" pitchFamily="18" charset="0"/>
                <a:cs typeface="Times New Roman" pitchFamily="18" charset="0"/>
              </a:rPr>
              <a:t>включит </a:t>
            </a:r>
            <a:r>
              <a:rPr lang="ru-RU" sz="1800" dirty="0">
                <a:solidFill>
                  <a:schemeClr val="tx1"/>
                </a:solidFill>
                <a:latin typeface="Times New Roman" pitchFamily="18" charset="0"/>
                <a:cs typeface="Times New Roman" pitchFamily="18" charset="0"/>
              </a:rPr>
              <a:t>исследование взаимного влияния торговли, расходов, уровня цен, занятости и выпуска на несколько стран. Внешняя торговля включает импорт и экспорт. </a:t>
            </a:r>
            <a:r>
              <a:rPr lang="ru-RU" sz="1800" b="1" dirty="0">
                <a:solidFill>
                  <a:schemeClr val="tx1"/>
                </a:solidFill>
                <a:latin typeface="Times New Roman" pitchFamily="18" charset="0"/>
                <a:cs typeface="Times New Roman" pitchFamily="18" charset="0"/>
              </a:rPr>
              <a:t>Импорт</a:t>
            </a:r>
            <a:r>
              <a:rPr lang="ru-RU" sz="1800" dirty="0">
                <a:solidFill>
                  <a:schemeClr val="tx1"/>
                </a:solidFill>
                <a:latin typeface="Times New Roman" pitchFamily="18" charset="0"/>
                <a:cs typeface="Times New Roman" pitchFamily="18" charset="0"/>
              </a:rPr>
              <a:t> страны составляют товары услуги, которые она приобретает у других наций. Хотя американцы производят практически все, что необходимо для потребления, объем импорта в США достигает значительных размеров. Так, суммарный объем импорта в 1996 году достиг 966 млрд. долл. Причем 803 млрд. пришлось на импорт товаров, в том числе: 205 млрд долл. — на импорт товаров </a:t>
            </a:r>
            <a:r>
              <a:rPr lang="ru-RU" sz="1800" dirty="0" smtClean="0">
                <a:solidFill>
                  <a:schemeClr val="tx1"/>
                </a:solidFill>
                <a:latin typeface="Times New Roman" pitchFamily="18" charset="0"/>
                <a:cs typeface="Times New Roman" pitchFamily="18" charset="0"/>
              </a:rPr>
              <a:t>продленного </a:t>
            </a:r>
            <a:r>
              <a:rPr lang="ru-RU" sz="1800" dirty="0">
                <a:solidFill>
                  <a:schemeClr val="tx1"/>
                </a:solidFill>
                <a:latin typeface="Times New Roman" pitchFamily="18" charset="0"/>
                <a:cs typeface="Times New Roman" pitchFamily="18" charset="0"/>
              </a:rPr>
              <a:t>назначения, 225 — на импорт инвестиционных продуктов питания, 171 млрд. долл. —на импорт других </a:t>
            </a:r>
            <a:r>
              <a:rPr lang="ru-RU" sz="1800" dirty="0" smtClean="0">
                <a:solidFill>
                  <a:schemeClr val="tx1"/>
                </a:solidFill>
                <a:latin typeface="Times New Roman" pitchFamily="18" charset="0"/>
                <a:cs typeface="Times New Roman" pitchFamily="18" charset="0"/>
              </a:rPr>
              <a:t>потребительских </a:t>
            </a:r>
            <a:r>
              <a:rPr lang="ru-RU" sz="1800" dirty="0">
                <a:solidFill>
                  <a:schemeClr val="tx1"/>
                </a:solidFill>
                <a:latin typeface="Times New Roman" pitchFamily="18" charset="0"/>
                <a:cs typeface="Times New Roman" pitchFamily="18" charset="0"/>
              </a:rPr>
              <a:t>товаров. В данное перечисление не входят многие другие статьи, включая услуги и доход на иностранные </a:t>
            </a:r>
            <a:r>
              <a:rPr lang="ru-RU" sz="1800" dirty="0" smtClean="0">
                <a:solidFill>
                  <a:schemeClr val="tx1"/>
                </a:solidFill>
                <a:latin typeface="Times New Roman" pitchFamily="18" charset="0"/>
                <a:cs typeface="Times New Roman" pitchFamily="18" charset="0"/>
              </a:rPr>
              <a:t>активы</a:t>
            </a:r>
            <a:r>
              <a:rPr lang="ru-RU" sz="1800" dirty="0">
                <a:solidFill>
                  <a:schemeClr val="tx1"/>
                </a:solidFill>
                <a:latin typeface="Times New Roman" pitchFamily="18" charset="0"/>
                <a:cs typeface="Times New Roman" pitchFamily="18" charset="0"/>
              </a:rPr>
              <a:t>, размещенные в США, которые составили 204 млрд. долл.</a:t>
            </a:r>
          </a:p>
          <a:p>
            <a:pPr marL="914400" lvl="3" indent="0">
              <a:buNone/>
            </a:pPr>
            <a:endParaRPr lang="ru-RU" dirty="0"/>
          </a:p>
        </p:txBody>
      </p:sp>
    </p:spTree>
    <p:extLst>
      <p:ext uri="{BB962C8B-B14F-4D97-AF65-F5344CB8AC3E}">
        <p14:creationId xmlns:p14="http://schemas.microsoft.com/office/powerpoint/2010/main" val="4263286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323528" y="940078"/>
            <a:ext cx="8712968" cy="4217114"/>
          </a:xfrm>
        </p:spPr>
        <p:txBody>
          <a:bodyPr>
            <a:normAutofit/>
          </a:bodyPr>
          <a:lstStyle/>
          <a:p>
            <a:pPr marL="914400" lvl="3" indent="0" algn="just">
              <a:buNone/>
            </a:pPr>
            <a:r>
              <a:rPr lang="ru-RU" sz="1800" dirty="0" smtClean="0">
                <a:solidFill>
                  <a:schemeClr val="tx1"/>
                </a:solidFill>
                <a:latin typeface="Times New Roman" pitchFamily="18" charset="0"/>
                <a:cs typeface="Times New Roman" pitchFamily="18" charset="0"/>
              </a:rPr>
              <a:t>	Мы </a:t>
            </a:r>
            <a:r>
              <a:rPr lang="ru-RU" sz="1800" dirty="0">
                <a:solidFill>
                  <a:schemeClr val="tx1"/>
                </a:solidFill>
                <a:latin typeface="Times New Roman" pitchFamily="18" charset="0"/>
                <a:cs typeface="Times New Roman" pitchFamily="18" charset="0"/>
              </a:rPr>
              <a:t>также можем использовать этот анализ, чтобы узнать каким образом чистый экспорт обеспечивает необходимые инвестиции, в то время как правительство создает дефицит бюджета. Предположим, что изначально чистый экспорт в стране был положительным, как показано на рис. </a:t>
            </a:r>
            <a:r>
              <a:rPr lang="ru-RU" sz="1800" dirty="0" smtClean="0">
                <a:solidFill>
                  <a:schemeClr val="tx1"/>
                </a:solidFill>
                <a:latin typeface="Times New Roman" pitchFamily="18" charset="0"/>
                <a:cs typeface="Times New Roman" pitchFamily="18" charset="0"/>
              </a:rPr>
              <a:t>6</a:t>
            </a:r>
            <a:r>
              <a:rPr lang="ru-RU" sz="1800" dirty="0">
                <a:solidFill>
                  <a:schemeClr val="tx1"/>
                </a:solidFill>
                <a:latin typeface="Times New Roman" pitchFamily="18" charset="0"/>
                <a:cs typeface="Times New Roman" pitchFamily="18" charset="0"/>
              </a:rPr>
              <a:t>, а дейст­вия правительства привели к большому дефициту бюджета. </a:t>
            </a:r>
            <a:r>
              <a:rPr lang="ru-RU" sz="1800" dirty="0" smtClean="0">
                <a:solidFill>
                  <a:schemeClr val="tx1"/>
                </a:solidFill>
                <a:latin typeface="Times New Roman" pitchFamily="18" charset="0"/>
                <a:cs typeface="Times New Roman" pitchFamily="18" charset="0"/>
              </a:rPr>
              <a:t>Такое </a:t>
            </a:r>
            <a:r>
              <a:rPr lang="ru-RU" sz="1800" dirty="0">
                <a:solidFill>
                  <a:schemeClr val="tx1"/>
                </a:solidFill>
                <a:latin typeface="Times New Roman" pitchFamily="18" charset="0"/>
                <a:cs typeface="Times New Roman" pitchFamily="18" charset="0"/>
              </a:rPr>
              <a:t>изменение дефицита приводит к нарушению равновесия на рынке сбережений-инвестиций и к повышению ставки </a:t>
            </a:r>
            <a:r>
              <a:rPr lang="ru-RU" sz="1800" dirty="0" smtClean="0">
                <a:solidFill>
                  <a:schemeClr val="tx1"/>
                </a:solidFill>
                <a:latin typeface="Times New Roman" pitchFamily="18" charset="0"/>
                <a:cs typeface="Times New Roman" pitchFamily="18" charset="0"/>
              </a:rPr>
              <a:t>процента </a:t>
            </a:r>
            <a:r>
              <a:rPr lang="ru-RU" sz="1800" dirty="0">
                <a:solidFill>
                  <a:schemeClr val="tx1"/>
                </a:solidFill>
                <a:latin typeface="Times New Roman" pitchFamily="18" charset="0"/>
                <a:cs typeface="Times New Roman" pitchFamily="18" charset="0"/>
              </a:rPr>
              <a:t>внутри страны относительно мировой ставки процента. Рост ставки процента в стране будет привлекать средства из-за рубежа, что приведет там к росту обменного курса валюты дан­ной страны. Такой рост приведет к падению экспорта и </a:t>
            </a:r>
            <a:r>
              <a:rPr lang="ru-RU" sz="1800" dirty="0" smtClean="0">
                <a:solidFill>
                  <a:schemeClr val="tx1"/>
                </a:solidFill>
                <a:latin typeface="Times New Roman" pitchFamily="18" charset="0"/>
                <a:cs typeface="Times New Roman" pitchFamily="18" charset="0"/>
              </a:rPr>
              <a:t>увеличению </a:t>
            </a:r>
            <a:r>
              <a:rPr lang="ru-RU" sz="1800" dirty="0">
                <a:solidFill>
                  <a:schemeClr val="tx1"/>
                </a:solidFill>
                <a:latin typeface="Times New Roman" pitchFamily="18" charset="0"/>
                <a:cs typeface="Times New Roman" pitchFamily="18" charset="0"/>
              </a:rPr>
              <a:t>импорта, т.е. к снижению чистого экспорта. И все это будет продолжаться до тех пор, пока чистый экспорт не </a:t>
            </a:r>
            <a:r>
              <a:rPr lang="ru-RU" sz="1800" dirty="0" smtClean="0">
                <a:solidFill>
                  <a:schemeClr val="tx1"/>
                </a:solidFill>
                <a:latin typeface="Times New Roman" pitchFamily="18" charset="0"/>
                <a:cs typeface="Times New Roman" pitchFamily="18" charset="0"/>
              </a:rPr>
              <a:t>понизится </a:t>
            </a:r>
            <a:r>
              <a:rPr lang="ru-RU" sz="1800" dirty="0">
                <a:solidFill>
                  <a:schemeClr val="tx1"/>
                </a:solidFill>
                <a:latin typeface="Times New Roman" pitchFamily="18" charset="0"/>
                <a:cs typeface="Times New Roman" pitchFamily="18" charset="0"/>
              </a:rPr>
              <a:t>настолько, что замкнет промежуток между </a:t>
            </a:r>
            <a:r>
              <a:rPr lang="ru-RU" sz="1800" dirty="0" smtClean="0">
                <a:solidFill>
                  <a:schemeClr val="tx1"/>
                </a:solidFill>
                <a:latin typeface="Times New Roman" pitchFamily="18" charset="0"/>
                <a:cs typeface="Times New Roman" pitchFamily="18" charset="0"/>
              </a:rPr>
              <a:t>сбережениями </a:t>
            </a:r>
            <a:r>
              <a:rPr lang="ru-RU" sz="1800" dirty="0">
                <a:solidFill>
                  <a:schemeClr val="tx1"/>
                </a:solidFill>
                <a:latin typeface="Times New Roman" pitchFamily="18" charset="0"/>
                <a:cs typeface="Times New Roman" pitchFamily="18" charset="0"/>
              </a:rPr>
              <a:t>и инвестициями.</a:t>
            </a:r>
          </a:p>
          <a:p>
            <a:pPr marL="914400" lvl="3" indent="0">
              <a:buNone/>
            </a:pPr>
            <a:endParaRPr lang="ru-RU" dirty="0"/>
          </a:p>
        </p:txBody>
      </p:sp>
    </p:spTree>
    <p:extLst>
      <p:ext uri="{BB962C8B-B14F-4D97-AF65-F5344CB8AC3E}">
        <p14:creationId xmlns:p14="http://schemas.microsoft.com/office/powerpoint/2010/main" val="208541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9" y="692696"/>
            <a:ext cx="7684500" cy="5400600"/>
          </a:xfrm>
        </p:spPr>
        <p:txBody>
          <a:bodyPr>
            <a:normAutofit/>
          </a:bodyPr>
          <a:lstStyle/>
          <a:p>
            <a:pPr marL="0" indent="0" algn="just">
              <a:buNone/>
            </a:pPr>
            <a:r>
              <a:rPr lang="ru-RU" dirty="0" smtClean="0">
                <a:solidFill>
                  <a:schemeClr val="tx1"/>
                </a:solidFill>
                <a:latin typeface="Times New Roman" pitchFamily="18" charset="0"/>
                <a:cs typeface="Times New Roman" pitchFamily="18" charset="0"/>
              </a:rPr>
              <a:t>	Другие </a:t>
            </a:r>
            <a:r>
              <a:rPr lang="ru-RU" dirty="0">
                <a:solidFill>
                  <a:schemeClr val="tx1"/>
                </a:solidFill>
                <a:latin typeface="Times New Roman" pitchFamily="18" charset="0"/>
                <a:cs typeface="Times New Roman" pitchFamily="18" charset="0"/>
              </a:rPr>
              <a:t>важные примеры использования теории </a:t>
            </a:r>
            <a:r>
              <a:rPr lang="ru-RU" dirty="0" smtClean="0">
                <a:solidFill>
                  <a:schemeClr val="tx1"/>
                </a:solidFill>
                <a:latin typeface="Times New Roman" pitchFamily="18" charset="0"/>
                <a:cs typeface="Times New Roman" pitchFamily="18" charset="0"/>
              </a:rPr>
              <a:t>сбережений </a:t>
            </a:r>
            <a:r>
              <a:rPr lang="ru-RU" dirty="0">
                <a:solidFill>
                  <a:schemeClr val="tx1"/>
                </a:solidFill>
                <a:latin typeface="Times New Roman" pitchFamily="18" charset="0"/>
                <a:cs typeface="Times New Roman" pitchFamily="18" charset="0"/>
              </a:rPr>
              <a:t>и инвестиций в малой стране с открытой экономикой </a:t>
            </a:r>
            <a:r>
              <a:rPr lang="ru-RU" dirty="0" smtClean="0">
                <a:solidFill>
                  <a:schemeClr val="tx1"/>
                </a:solidFill>
                <a:latin typeface="Times New Roman" pitchFamily="18" charset="0"/>
                <a:cs typeface="Times New Roman" pitchFamily="18" charset="0"/>
              </a:rPr>
              <a:t>заключаются </a:t>
            </a:r>
            <a:r>
              <a:rPr lang="ru-RU" dirty="0">
                <a:solidFill>
                  <a:schemeClr val="tx1"/>
                </a:solidFill>
                <a:latin typeface="Times New Roman" pitchFamily="18" charset="0"/>
                <a:cs typeface="Times New Roman" pitchFamily="18" charset="0"/>
              </a:rPr>
              <a:t>в </a:t>
            </a:r>
            <a:r>
              <a:rPr lang="ru-RU" dirty="0" smtClean="0">
                <a:solidFill>
                  <a:schemeClr val="tx1"/>
                </a:solidFill>
                <a:latin typeface="Times New Roman" pitchFamily="18" charset="0"/>
                <a:cs typeface="Times New Roman" pitchFamily="18" charset="0"/>
              </a:rPr>
              <a:t>следующем:</a:t>
            </a:r>
            <a:endParaRPr lang="ru-RU" dirty="0">
              <a:solidFill>
                <a:schemeClr val="tx1"/>
              </a:solidFill>
              <a:latin typeface="Times New Roman" pitchFamily="18" charset="0"/>
              <a:cs typeface="Times New Roman" pitchFamily="18" charset="0"/>
            </a:endParaRPr>
          </a:p>
          <a:p>
            <a:pPr marL="0" indent="0" algn="just">
              <a:buNone/>
            </a:pPr>
            <a:r>
              <a:rPr lang="ru-RU" dirty="0" smtClean="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Рост частных сбережений или снижение государственных расходов приведут к смещению вправо графика </a:t>
            </a:r>
            <a:r>
              <a:rPr lang="ru-RU" dirty="0" smtClean="0">
                <a:solidFill>
                  <a:schemeClr val="tx1"/>
                </a:solidFill>
                <a:latin typeface="Times New Roman" pitchFamily="18" charset="0"/>
                <a:cs typeface="Times New Roman" pitchFamily="18" charset="0"/>
              </a:rPr>
              <a:t>национальных </a:t>
            </a:r>
            <a:r>
              <a:rPr lang="ru-RU" dirty="0">
                <a:solidFill>
                  <a:schemeClr val="tx1"/>
                </a:solidFill>
                <a:latin typeface="Times New Roman" pitchFamily="18" charset="0"/>
                <a:cs typeface="Times New Roman" pitchFamily="18" charset="0"/>
              </a:rPr>
              <a:t>сбережений на </a:t>
            </a:r>
            <a:r>
              <a:rPr lang="ru-RU" dirty="0" smtClean="0">
                <a:solidFill>
                  <a:schemeClr val="tx1"/>
                </a:solidFill>
                <a:latin typeface="Times New Roman" pitchFamily="18" charset="0"/>
                <a:cs typeface="Times New Roman" pitchFamily="18" charset="0"/>
              </a:rPr>
              <a:t>рис.6</a:t>
            </a:r>
            <a:r>
              <a:rPr lang="ru-RU" dirty="0">
                <a:solidFill>
                  <a:schemeClr val="tx1"/>
                </a:solidFill>
                <a:latin typeface="Times New Roman" pitchFamily="18" charset="0"/>
                <a:cs typeface="Times New Roman" pitchFamily="18" charset="0"/>
              </a:rPr>
              <a:t>. Это повлечет за собой </a:t>
            </a:r>
            <a:r>
              <a:rPr lang="ru-RU" dirty="0" smtClean="0">
                <a:solidFill>
                  <a:schemeClr val="tx1"/>
                </a:solidFill>
                <a:latin typeface="Times New Roman" pitchFamily="18" charset="0"/>
                <a:cs typeface="Times New Roman" pitchFamily="18" charset="0"/>
              </a:rPr>
              <a:t>снижение </a:t>
            </a:r>
            <a:r>
              <a:rPr lang="ru-RU" dirty="0">
                <a:solidFill>
                  <a:schemeClr val="tx1"/>
                </a:solidFill>
                <a:latin typeface="Times New Roman" pitchFamily="18" charset="0"/>
                <a:cs typeface="Times New Roman" pitchFamily="18" charset="0"/>
              </a:rPr>
              <a:t>валютного курса, которое будет происходить до тех пор, пока чистый экспорт не увеличится настолько, чтобы уравновесить прирост внутренних сбережений.</a:t>
            </a:r>
          </a:p>
          <a:p>
            <a:pPr marL="0" indent="0" algn="just">
              <a:buNone/>
            </a:pPr>
            <a:r>
              <a:rPr lang="ru-RU" dirty="0" smtClean="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Рост внутренних сбережений, произошедший, например, из-за улучшения условий осуществления </a:t>
            </a:r>
            <a:r>
              <a:rPr lang="ru-RU" dirty="0" smtClean="0">
                <a:solidFill>
                  <a:schemeClr val="tx1"/>
                </a:solidFill>
                <a:latin typeface="Times New Roman" pitchFamily="18" charset="0"/>
                <a:cs typeface="Times New Roman" pitchFamily="18" charset="0"/>
              </a:rPr>
              <a:t>предпринимательской </a:t>
            </a:r>
            <a:r>
              <a:rPr lang="ru-RU" dirty="0">
                <a:solidFill>
                  <a:schemeClr val="tx1"/>
                </a:solidFill>
                <a:latin typeface="Times New Roman" pitchFamily="18" charset="0"/>
                <a:cs typeface="Times New Roman" pitchFamily="18" charset="0"/>
              </a:rPr>
              <a:t>деятельности или за счет интенсивного внедрения инноваций, будет стимулировать рост валютного курса до тех пор, пока сокращение чистого экспорта не приведет сбережения и инвестиции к равновесию. В этом случае внутренние инвестиции будут вытеснять иностранные.</a:t>
            </a:r>
          </a:p>
          <a:p>
            <a:pPr marL="0" indent="0" algn="just">
              <a:buNone/>
            </a:pPr>
            <a:r>
              <a:rPr lang="ru-RU" dirty="0" smtClean="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Рост мировой ставки процента снизит уровень </a:t>
            </a:r>
            <a:r>
              <a:rPr lang="ru-RU" dirty="0" smtClean="0">
                <a:solidFill>
                  <a:schemeClr val="tx1"/>
                </a:solidFill>
                <a:latin typeface="Times New Roman" pitchFamily="18" charset="0"/>
                <a:cs typeface="Times New Roman" pitchFamily="18" charset="0"/>
              </a:rPr>
              <a:t>инвестиций. </a:t>
            </a:r>
            <a:r>
              <a:rPr lang="ru-RU" dirty="0">
                <a:solidFill>
                  <a:schemeClr val="tx1"/>
                </a:solidFill>
                <a:latin typeface="Times New Roman" pitchFamily="18" charset="0"/>
                <a:cs typeface="Times New Roman" pitchFamily="18" charset="0"/>
              </a:rPr>
              <a:t>Это приведет к росту чистых внутренних </a:t>
            </a:r>
            <a:r>
              <a:rPr lang="ru-RU" dirty="0" smtClean="0">
                <a:solidFill>
                  <a:schemeClr val="tx1"/>
                </a:solidFill>
                <a:latin typeface="Times New Roman" pitchFamily="18" charset="0"/>
                <a:cs typeface="Times New Roman" pitchFamily="18" charset="0"/>
              </a:rPr>
              <a:t>сбережений</a:t>
            </a:r>
            <a:r>
              <a:rPr lang="ru-RU" dirty="0">
                <a:solidFill>
                  <a:schemeClr val="tx1"/>
                </a:solidFill>
                <a:latin typeface="Times New Roman" pitchFamily="18" charset="0"/>
                <a:cs typeface="Times New Roman" pitchFamily="18" charset="0"/>
              </a:rPr>
              <a:t>, снижению валютного курса, а также к росту чистого экспорта и объема иностранных инвестиций.</a:t>
            </a:r>
          </a:p>
          <a:p>
            <a:pPr marL="914400" lvl="3" indent="0">
              <a:buNone/>
            </a:pPr>
            <a:endParaRPr lang="ru-RU" dirty="0"/>
          </a:p>
        </p:txBody>
      </p:sp>
    </p:spTree>
    <p:extLst>
      <p:ext uri="{BB962C8B-B14F-4D97-AF65-F5344CB8AC3E}">
        <p14:creationId xmlns:p14="http://schemas.microsoft.com/office/powerpoint/2010/main" val="208541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8" y="476672"/>
            <a:ext cx="7756507" cy="5616624"/>
          </a:xfrm>
        </p:spPr>
        <p:txBody>
          <a:bodyPr>
            <a:normAutofit/>
          </a:bodyPr>
          <a:lstStyle/>
          <a:p>
            <a:pPr marL="0" indent="0" algn="just">
              <a:buNone/>
            </a:pPr>
            <a:r>
              <a:rPr lang="ru-RU" dirty="0" smtClean="0">
                <a:solidFill>
                  <a:schemeClr val="tx1"/>
                </a:solidFill>
                <a:latin typeface="Times New Roman" pitchFamily="18" charset="0"/>
                <a:cs typeface="Times New Roman" pitchFamily="18" charset="0"/>
              </a:rPr>
              <a:t>	Попробуйте </a:t>
            </a:r>
            <a:r>
              <a:rPr lang="ru-RU" dirty="0">
                <a:solidFill>
                  <a:schemeClr val="tx1"/>
                </a:solidFill>
                <a:latin typeface="Times New Roman" pitchFamily="18" charset="0"/>
                <a:cs typeface="Times New Roman" pitchFamily="18" charset="0"/>
              </a:rPr>
              <a:t>отобразить на графике каждый из этих случаев. А еще рассмотрите ситуацию уменьшения бюджетного де­фицита, частных сбережений, инвестиций и мировой ставки процента и убедитесь, что вы можете ее проанализировать.</a:t>
            </a:r>
          </a:p>
          <a:p>
            <a:pPr marL="0" indent="0" algn="just">
              <a:buNone/>
            </a:pPr>
            <a:r>
              <a:rPr lang="ru-RU" dirty="0" smtClean="0">
                <a:solidFill>
                  <a:schemeClr val="tx1"/>
                </a:solidFill>
                <a:latin typeface="Times New Roman" pitchFamily="18" charset="0"/>
                <a:cs typeface="Times New Roman" pitchFamily="18" charset="0"/>
              </a:rPr>
              <a:t>	Интеграция </a:t>
            </a:r>
            <a:r>
              <a:rPr lang="ru-RU" dirty="0">
                <a:solidFill>
                  <a:schemeClr val="tx1"/>
                </a:solidFill>
                <a:latin typeface="Times New Roman" pitchFamily="18" charset="0"/>
                <a:cs typeface="Times New Roman" pitchFamily="18" charset="0"/>
              </a:rPr>
              <a:t>страны в мировую финансовую систему </a:t>
            </a:r>
            <a:r>
              <a:rPr lang="ru-RU" dirty="0" smtClean="0">
                <a:solidFill>
                  <a:schemeClr val="tx1"/>
                </a:solidFill>
                <a:latin typeface="Times New Roman" pitchFamily="18" charset="0"/>
                <a:cs typeface="Times New Roman" pitchFamily="18" charset="0"/>
              </a:rPr>
              <a:t>содействует </a:t>
            </a:r>
            <a:r>
              <a:rPr lang="ru-RU" dirty="0">
                <a:solidFill>
                  <a:schemeClr val="tx1"/>
                </a:solidFill>
                <a:latin typeface="Times New Roman" pitchFamily="18" charset="0"/>
                <a:cs typeface="Times New Roman" pitchFamily="18" charset="0"/>
              </a:rPr>
              <a:t>появлению еще одного важного направления развития экономики и экономической политики. Появление иностранного сектора </a:t>
            </a:r>
            <a:r>
              <a:rPr lang="ru-RU" dirty="0" smtClean="0">
                <a:solidFill>
                  <a:schemeClr val="tx1"/>
                </a:solidFill>
                <a:latin typeface="Times New Roman" pitchFamily="18" charset="0"/>
                <a:cs typeface="Times New Roman" pitchFamily="18" charset="0"/>
              </a:rPr>
              <a:t>обеспечивает </a:t>
            </a:r>
            <a:r>
              <a:rPr lang="ru-RU" dirty="0">
                <a:solidFill>
                  <a:schemeClr val="tx1"/>
                </a:solidFill>
                <a:latin typeface="Times New Roman" pitchFamily="18" charset="0"/>
                <a:cs typeface="Times New Roman" pitchFamily="18" charset="0"/>
              </a:rPr>
              <a:t>дополнительные источники инвестиций и дополнительные возможности для внутренних сбережений. Более высокий уровень </a:t>
            </a:r>
            <a:r>
              <a:rPr lang="ru-RU" dirty="0" smtClean="0">
                <a:solidFill>
                  <a:schemeClr val="tx1"/>
                </a:solidFill>
                <a:latin typeface="Times New Roman" pitchFamily="18" charset="0"/>
                <a:cs typeface="Times New Roman" pitchFamily="18" charset="0"/>
              </a:rPr>
              <a:t>сбережений </a:t>
            </a:r>
            <a:r>
              <a:rPr lang="ru-RU" dirty="0">
                <a:solidFill>
                  <a:schemeClr val="tx1"/>
                </a:solidFill>
                <a:latin typeface="Times New Roman" pitchFamily="18" charset="0"/>
                <a:cs typeface="Times New Roman" pitchFamily="18" charset="0"/>
              </a:rPr>
              <a:t>внутри страны</a:t>
            </a:r>
            <a:r>
              <a:rPr lang="ru-RU" i="1" dirty="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все равно осуществляется ли это в виде ча­стных сбережений или в виде снижения бюджетного дефицита</a:t>
            </a:r>
            <a:r>
              <a:rPr lang="ru-RU" i="1" dirty="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при­ведет к балансу роста внутренних инвестиций и чистого экспорта. Торговый баланс страны</a:t>
            </a:r>
            <a:r>
              <a:rPr lang="ru-RU" i="1" dirty="0">
                <a:solidFill>
                  <a:schemeClr val="tx1"/>
                </a:solidFill>
                <a:latin typeface="Times New Roman" pitchFamily="18" charset="0"/>
                <a:cs typeface="Times New Roman" pitchFamily="18" charset="0"/>
              </a:rPr>
              <a:t> - </a:t>
            </a:r>
            <a:r>
              <a:rPr lang="ru-RU" dirty="0">
                <a:solidFill>
                  <a:schemeClr val="tx1"/>
                </a:solidFill>
                <a:latin typeface="Times New Roman" pitchFamily="18" charset="0"/>
                <a:cs typeface="Times New Roman" pitchFamily="18" charset="0"/>
              </a:rPr>
              <a:t>это прежде всего отражение уровней ее собственных инвестиций и сбережений, а не производительности или технического совершенства продукции. Регулирование величины торгового баланса требует изменения объемов внутренних </a:t>
            </a:r>
            <a:r>
              <a:rPr lang="ru-RU" dirty="0" smtClean="0">
                <a:solidFill>
                  <a:schemeClr val="tx1"/>
                </a:solidFill>
                <a:latin typeface="Times New Roman" pitchFamily="18" charset="0"/>
                <a:cs typeface="Times New Roman" pitchFamily="18" charset="0"/>
              </a:rPr>
              <a:t>сбережений </a:t>
            </a:r>
            <a:r>
              <a:rPr lang="ru-RU" dirty="0">
                <a:solidFill>
                  <a:schemeClr val="tx1"/>
                </a:solidFill>
                <a:latin typeface="Times New Roman" pitchFamily="18" charset="0"/>
                <a:cs typeface="Times New Roman" pitchFamily="18" charset="0"/>
              </a:rPr>
              <a:t>или инвестиций и в долгосрочном периоде будет заключаться в </a:t>
            </a:r>
            <a:r>
              <a:rPr lang="ru-RU" dirty="0" smtClean="0">
                <a:solidFill>
                  <a:schemeClr val="tx1"/>
                </a:solidFill>
                <a:latin typeface="Times New Roman" pitchFamily="18" charset="0"/>
                <a:cs typeface="Times New Roman" pitchFamily="18" charset="0"/>
              </a:rPr>
              <a:t>изменении </a:t>
            </a:r>
            <a:r>
              <a:rPr lang="ru-RU" dirty="0">
                <a:solidFill>
                  <a:schemeClr val="tx1"/>
                </a:solidFill>
                <a:latin typeface="Times New Roman" pitchFamily="18" charset="0"/>
                <a:cs typeface="Times New Roman" pitchFamily="18" charset="0"/>
              </a:rPr>
              <a:t>соотношения цен, чаще всего в результате корректировки </a:t>
            </a:r>
            <a:r>
              <a:rPr lang="ru-RU" dirty="0" smtClean="0">
                <a:solidFill>
                  <a:schemeClr val="tx1"/>
                </a:solidFill>
                <a:latin typeface="Times New Roman" pitchFamily="18" charset="0"/>
                <a:cs typeface="Times New Roman" pitchFamily="18" charset="0"/>
              </a:rPr>
              <a:t>валютного </a:t>
            </a:r>
            <a:r>
              <a:rPr lang="ru-RU" dirty="0">
                <a:solidFill>
                  <a:schemeClr val="tx1"/>
                </a:solidFill>
                <a:latin typeface="Times New Roman" pitchFamily="18" charset="0"/>
                <a:cs typeface="Times New Roman" pitchFamily="18" charset="0"/>
              </a:rPr>
              <a:t>курса.</a:t>
            </a:r>
          </a:p>
          <a:p>
            <a:pPr marL="914400" lvl="3" indent="0">
              <a:buNone/>
            </a:pPr>
            <a:endParaRPr lang="ru-RU" dirty="0"/>
          </a:p>
        </p:txBody>
      </p:sp>
    </p:spTree>
    <p:extLst>
      <p:ext uri="{BB962C8B-B14F-4D97-AF65-F5344CB8AC3E}">
        <p14:creationId xmlns:p14="http://schemas.microsoft.com/office/powerpoint/2010/main" val="2085418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116632"/>
            <a:ext cx="7848872" cy="6624736"/>
          </a:xfrm>
        </p:spPr>
        <p:txBody>
          <a:bodyPr>
            <a:normAutofit fontScale="70000" lnSpcReduction="20000"/>
          </a:bodyPr>
          <a:lstStyle/>
          <a:p>
            <a:pPr marL="0" indent="0" algn="ctr">
              <a:buNone/>
            </a:pPr>
            <a:r>
              <a:rPr lang="ru-RU" sz="2900" dirty="0" smtClean="0">
                <a:latin typeface="Times New Roman" pitchFamily="18" charset="0"/>
                <a:cs typeface="Times New Roman" pitchFamily="18" charset="0"/>
              </a:rPr>
              <a:t>	</a:t>
            </a:r>
            <a:r>
              <a:rPr lang="ru-RU" sz="2900" b="1" dirty="0" smtClean="0">
                <a:latin typeface="Times New Roman" pitchFamily="18" charset="0"/>
                <a:cs typeface="Times New Roman" pitchFamily="18" charset="0"/>
              </a:rPr>
              <a:t>ОБЕСПЕЧЕНИЕ </a:t>
            </a:r>
            <a:r>
              <a:rPr lang="ru-RU" sz="2900" b="1" dirty="0">
                <a:latin typeface="Times New Roman" pitchFamily="18" charset="0"/>
                <a:cs typeface="Times New Roman" pitchFamily="18" charset="0"/>
              </a:rPr>
              <a:t>ЭКОНОМИЧЕСКОГО РОСТА В ОТКРЫТОЙ </a:t>
            </a:r>
            <a:r>
              <a:rPr lang="ru-RU" sz="2900" b="1" dirty="0" smtClean="0">
                <a:latin typeface="Times New Roman" pitchFamily="18" charset="0"/>
                <a:cs typeface="Times New Roman" pitchFamily="18" charset="0"/>
              </a:rPr>
              <a:t>ЭКОНОМИКЕ.</a:t>
            </a:r>
          </a:p>
          <a:p>
            <a:pPr marL="0" indent="0" algn="ctr">
              <a:buNone/>
            </a:pPr>
            <a:endParaRPr lang="ru-RU" sz="2600" b="1" dirty="0">
              <a:latin typeface="Times New Roman" pitchFamily="18" charset="0"/>
              <a:cs typeface="Times New Roman" pitchFamily="18" charset="0"/>
            </a:endParaRPr>
          </a:p>
          <a:p>
            <a:pPr marL="0" indent="0" algn="just">
              <a:buNone/>
            </a:pPr>
            <a:r>
              <a:rPr lang="ru-RU" sz="2600" dirty="0" smtClean="0">
                <a:latin typeface="Times New Roman" pitchFamily="18" charset="0"/>
                <a:cs typeface="Times New Roman" pitchFamily="18" charset="0"/>
              </a:rPr>
              <a:t>	Для </a:t>
            </a:r>
            <a:r>
              <a:rPr lang="ru-RU" sz="2600" dirty="0">
                <a:latin typeface="Times New Roman" pitchFamily="18" charset="0"/>
                <a:cs typeface="Times New Roman" pitchFamily="18" charset="0"/>
              </a:rPr>
              <a:t>увеличения роста выпуска в открытой экономике </a:t>
            </a:r>
            <a:r>
              <a:rPr lang="ru-RU" sz="2600" dirty="0" smtClean="0">
                <a:latin typeface="Times New Roman" pitchFamily="18" charset="0"/>
                <a:cs typeface="Times New Roman" pitchFamily="18" charset="0"/>
              </a:rPr>
              <a:t>нужно </a:t>
            </a:r>
            <a:r>
              <a:rPr lang="ru-RU" sz="2600" dirty="0">
                <a:latin typeface="Times New Roman" pitchFamily="18" charset="0"/>
                <a:cs typeface="Times New Roman" pitchFamily="18" charset="0"/>
              </a:rPr>
              <a:t>нечто большее, чем взмах волшебной палочки: необходимо нечто, что могло бы привлечь вкладчиков и инвесторов. </a:t>
            </a:r>
            <a:r>
              <a:rPr lang="ru-RU" sz="2600" dirty="0" smtClean="0">
                <a:latin typeface="Times New Roman" pitchFamily="18" charset="0"/>
                <a:cs typeface="Times New Roman" pitchFamily="18" charset="0"/>
              </a:rPr>
              <a:t>Условия </a:t>
            </a:r>
            <a:r>
              <a:rPr lang="ru-RU" sz="2600" dirty="0">
                <a:latin typeface="Times New Roman" pitchFamily="18" charset="0"/>
                <a:cs typeface="Times New Roman" pitchFamily="18" charset="0"/>
              </a:rPr>
              <a:t>для сбережений и инвестиций определяются большим </a:t>
            </a:r>
            <a:r>
              <a:rPr lang="ru-RU" sz="2600" dirty="0" smtClean="0">
                <a:latin typeface="Times New Roman" pitchFamily="18" charset="0"/>
                <a:cs typeface="Times New Roman" pitchFamily="18" charset="0"/>
              </a:rPr>
              <a:t>разнообразием </a:t>
            </a:r>
            <a:r>
              <a:rPr lang="ru-RU" sz="2600" dirty="0">
                <a:latin typeface="Times New Roman" pitchFamily="18" charset="0"/>
                <a:cs typeface="Times New Roman" pitchFamily="18" charset="0"/>
              </a:rPr>
              <a:t>политических решений, включая обеспечение стабильной макроэкономической ситуации, гарантию прав собственности и, прежде всего, наличием предсказуемого и благоприятного инвестиционного климата. В этом разделе мы рассмотрим возможные пути улучшения показателей </a:t>
            </a:r>
            <a:r>
              <a:rPr lang="ru-RU" sz="2600" dirty="0" smtClean="0">
                <a:latin typeface="Times New Roman" pitchFamily="18" charset="0"/>
                <a:cs typeface="Times New Roman" pitchFamily="18" charset="0"/>
              </a:rPr>
              <a:t>экономического </a:t>
            </a:r>
            <a:r>
              <a:rPr lang="ru-RU" sz="2600" dirty="0">
                <a:latin typeface="Times New Roman" pitchFamily="18" charset="0"/>
                <a:cs typeface="Times New Roman" pitchFamily="18" charset="0"/>
              </a:rPr>
              <a:t>роста в открытой экономике за счет использования ее преимуществ на международном рынке.</a:t>
            </a:r>
          </a:p>
          <a:p>
            <a:pPr marL="0" indent="0" algn="just">
              <a:buNone/>
            </a:pPr>
            <a:r>
              <a:rPr lang="ru-RU" sz="2600" dirty="0" smtClean="0">
                <a:latin typeface="Times New Roman" pitchFamily="18" charset="0"/>
                <a:cs typeface="Times New Roman" pitchFamily="18" charset="0"/>
              </a:rPr>
              <a:t>	В </a:t>
            </a:r>
            <a:r>
              <a:rPr lang="ru-RU" sz="2600" dirty="0">
                <a:latin typeface="Times New Roman" pitchFamily="18" charset="0"/>
                <a:cs typeface="Times New Roman" pitchFamily="18" charset="0"/>
              </a:rPr>
              <a:t>долгосрочном периоде очень важный способ повышения уровня жизни и доходов на душу населения — </a:t>
            </a:r>
            <a:r>
              <a:rPr lang="ru-RU" sz="2600" i="1" dirty="0">
                <a:latin typeface="Times New Roman" pitchFamily="18" charset="0"/>
                <a:cs typeface="Times New Roman" pitchFamily="18" charset="0"/>
              </a:rPr>
              <a:t>выбор наилучших технологий</a:t>
            </a:r>
            <a:r>
              <a:rPr lang="ru-RU" sz="2600" dirty="0">
                <a:latin typeface="Times New Roman" pitchFamily="18" charset="0"/>
                <a:cs typeface="Times New Roman" pitchFamily="18" charset="0"/>
              </a:rPr>
              <a:t> для производства в стране. Вряд ли вы достигнете многого, даже имея высокий уровень инвестиций, если будете использовать несоответствующие технологии. Это наглядно продемонстрировали последние годы существования </a:t>
            </a:r>
            <a:r>
              <a:rPr lang="ru-RU" sz="2600" dirty="0" smtClean="0">
                <a:latin typeface="Times New Roman" pitchFamily="18" charset="0"/>
                <a:cs typeface="Times New Roman" pitchFamily="18" charset="0"/>
              </a:rPr>
              <a:t>советской </a:t>
            </a:r>
            <a:r>
              <a:rPr lang="ru-RU" sz="2600" dirty="0">
                <a:latin typeface="Times New Roman" pitchFamily="18" charset="0"/>
                <a:cs typeface="Times New Roman" pitchFamily="18" charset="0"/>
              </a:rPr>
              <a:t>системы централизованного планирования, когда норма инвестиций была невероятно высокой, но большинство </a:t>
            </a:r>
            <a:r>
              <a:rPr lang="ru-RU" sz="2600" dirty="0" smtClean="0">
                <a:latin typeface="Times New Roman" pitchFamily="18" charset="0"/>
                <a:cs typeface="Times New Roman" pitchFamily="18" charset="0"/>
              </a:rPr>
              <a:t>инвестиционных </a:t>
            </a:r>
            <a:r>
              <a:rPr lang="ru-RU" sz="2600" dirty="0">
                <a:latin typeface="Times New Roman" pitchFamily="18" charset="0"/>
                <a:cs typeface="Times New Roman" pitchFamily="18" charset="0"/>
              </a:rPr>
              <a:t>проектов были плохо разработаны, осуществля­лись в непродуктивной сфере или вообще остались </a:t>
            </a:r>
            <a:r>
              <a:rPr lang="ru-RU" sz="2600" dirty="0" smtClean="0">
                <a:latin typeface="Times New Roman" pitchFamily="18" charset="0"/>
                <a:cs typeface="Times New Roman" pitchFamily="18" charset="0"/>
              </a:rPr>
              <a:t>незавершенными</a:t>
            </a:r>
            <a:r>
              <a:rPr lang="ru-RU" sz="2600" dirty="0">
                <a:latin typeface="Times New Roman" pitchFamily="18" charset="0"/>
                <a:cs typeface="Times New Roman" pitchFamily="18" charset="0"/>
              </a:rPr>
              <a:t>. А отдельным малым странам вообще нет </a:t>
            </a:r>
            <a:r>
              <a:rPr lang="ru-RU" sz="2600" dirty="0" smtClean="0">
                <a:latin typeface="Times New Roman" pitchFamily="18" charset="0"/>
                <a:cs typeface="Times New Roman" pitchFamily="18" charset="0"/>
              </a:rPr>
              <a:t>необходимости </a:t>
            </a:r>
            <a:r>
              <a:rPr lang="ru-RU" sz="2600" dirty="0">
                <a:latin typeface="Times New Roman" pitchFamily="18" charset="0"/>
                <a:cs typeface="Times New Roman" pitchFamily="18" charset="0"/>
              </a:rPr>
              <a:t>осуществлять полный цикл производства собственных турбин, оборудования, компьютеров и систем управления. Для достижения пределов технологических возможностей страны очень часто приходится создавать совместные пред­приятия с зарубежными компаниями, которые, в свою оче­редь, требуют, чтобы условия в стране для иностранного капи­тала были благоприятными.</a:t>
            </a:r>
          </a:p>
          <a:p>
            <a:pPr marL="914400" lvl="3" indent="0">
              <a:buNone/>
            </a:pPr>
            <a:endParaRPr lang="ru-RU" dirty="0"/>
          </a:p>
        </p:txBody>
      </p:sp>
    </p:spTree>
    <p:extLst>
      <p:ext uri="{BB962C8B-B14F-4D97-AF65-F5344CB8AC3E}">
        <p14:creationId xmlns:p14="http://schemas.microsoft.com/office/powerpoint/2010/main" val="2085418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764704"/>
            <a:ext cx="7848872" cy="5328592"/>
          </a:xfrm>
        </p:spPr>
        <p:txBody>
          <a:bodyPr>
            <a:normAutofit lnSpcReduction="10000"/>
          </a:bodyPr>
          <a:lstStyle/>
          <a:p>
            <a:pPr marL="0" indent="0" algn="just">
              <a:buNone/>
            </a:pPr>
            <a:r>
              <a:rPr lang="ru-RU" dirty="0" smtClean="0">
                <a:solidFill>
                  <a:schemeClr val="tx1"/>
                </a:solidFill>
                <a:latin typeface="Times New Roman" pitchFamily="18" charset="0"/>
                <a:cs typeface="Times New Roman" pitchFamily="18" charset="0"/>
              </a:rPr>
              <a:t>	Другое </a:t>
            </a:r>
            <a:r>
              <a:rPr lang="ru-RU" dirty="0">
                <a:solidFill>
                  <a:schemeClr val="tx1"/>
                </a:solidFill>
                <a:latin typeface="Times New Roman" pitchFamily="18" charset="0"/>
                <a:cs typeface="Times New Roman" pitchFamily="18" charset="0"/>
              </a:rPr>
              <a:t>направление осуществления макроэкономической политики касается </a:t>
            </a:r>
            <a:r>
              <a:rPr lang="ru-RU" i="1" dirty="0">
                <a:solidFill>
                  <a:schemeClr val="tx1"/>
                </a:solidFill>
                <a:latin typeface="Times New Roman" pitchFamily="18" charset="0"/>
                <a:cs typeface="Times New Roman" pitchFamily="18" charset="0"/>
              </a:rPr>
              <a:t>торговой политики.</a:t>
            </a:r>
            <a:r>
              <a:rPr lang="ru-RU" dirty="0">
                <a:solidFill>
                  <a:schemeClr val="tx1"/>
                </a:solidFill>
                <a:latin typeface="Times New Roman" pitchFamily="18" charset="0"/>
                <a:cs typeface="Times New Roman" pitchFamily="18" charset="0"/>
              </a:rPr>
              <a:t> Опыт показывает, что свободная торговля стимулирует повышение уровня конку­рентоспособности, а также применение самых лучших </a:t>
            </a:r>
            <a:r>
              <a:rPr lang="ru-RU" dirty="0" smtClean="0">
                <a:solidFill>
                  <a:schemeClr val="tx1"/>
                </a:solidFill>
                <a:latin typeface="Times New Roman" pitchFamily="18" charset="0"/>
                <a:cs typeface="Times New Roman" pitchFamily="18" charset="0"/>
              </a:rPr>
              <a:t>технологий </a:t>
            </a:r>
            <a:r>
              <a:rPr lang="ru-RU" dirty="0">
                <a:solidFill>
                  <a:schemeClr val="tx1"/>
                </a:solidFill>
                <a:latin typeface="Times New Roman" pitchFamily="18" charset="0"/>
                <a:cs typeface="Times New Roman" pitchFamily="18" charset="0"/>
              </a:rPr>
              <a:t>(вспомните обсуждение в главе 28 ориентации на </a:t>
            </a:r>
            <a:r>
              <a:rPr lang="ru-RU" dirty="0" smtClean="0">
                <a:solidFill>
                  <a:schemeClr val="tx1"/>
                </a:solidFill>
                <a:latin typeface="Times New Roman" pitchFamily="18" charset="0"/>
                <a:cs typeface="Times New Roman" pitchFamily="18" charset="0"/>
              </a:rPr>
              <a:t>внешнюю </a:t>
            </a:r>
            <a:r>
              <a:rPr lang="ru-RU" dirty="0">
                <a:solidFill>
                  <a:schemeClr val="tx1"/>
                </a:solidFill>
                <a:latin typeface="Times New Roman" pitchFamily="18" charset="0"/>
                <a:cs typeface="Times New Roman" pitchFamily="18" charset="0"/>
              </a:rPr>
              <a:t>торговлю). Если установлены низкие пошлины и мало других препятствий для внешней торговли, у собственных производителей появляется дополнительный стимул в виде конкуренции с иностранными компаниями, которые будут иметь все основания для завоевания внутреннего рынка, если национальные производители будут устанавливать неоправданно высокие цены или попытаются монополизировать определенные секторы рынка.</a:t>
            </a:r>
          </a:p>
          <a:p>
            <a:pPr marL="0" indent="0" algn="just">
              <a:buNone/>
            </a:pPr>
            <a:r>
              <a:rPr lang="ru-RU" dirty="0" smtClean="0">
                <a:solidFill>
                  <a:schemeClr val="tx1"/>
                </a:solidFill>
                <a:latin typeface="Times New Roman" pitchFamily="18" charset="0"/>
                <a:cs typeface="Times New Roman" pitchFamily="18" charset="0"/>
              </a:rPr>
              <a:t>	При </a:t>
            </a:r>
            <a:r>
              <a:rPr lang="ru-RU" dirty="0">
                <a:solidFill>
                  <a:schemeClr val="tx1"/>
                </a:solidFill>
                <a:latin typeface="Times New Roman" pitchFamily="18" charset="0"/>
                <a:cs typeface="Times New Roman" pitchFamily="18" charset="0"/>
              </a:rPr>
              <a:t>оценке уровня сбережений и инвестиций в стране не стоит концентрироваться только на физическом капитале. </a:t>
            </a:r>
            <a:r>
              <a:rPr lang="ru-RU" i="1" dirty="0">
                <a:solidFill>
                  <a:schemeClr val="tx1"/>
                </a:solidFill>
                <a:latin typeface="Times New Roman" pitchFamily="18" charset="0"/>
                <a:cs typeface="Times New Roman" pitchFamily="18" charset="0"/>
              </a:rPr>
              <a:t>Нематериальный капитал</a:t>
            </a:r>
            <a:r>
              <a:rPr lang="ru-RU" dirty="0">
                <a:solidFill>
                  <a:schemeClr val="tx1"/>
                </a:solidFill>
                <a:latin typeface="Times New Roman" pitchFamily="18" charset="0"/>
                <a:cs typeface="Times New Roman" pitchFamily="18" charset="0"/>
              </a:rPr>
              <a:t> тоже очень важен. Исследования </a:t>
            </a:r>
            <a:r>
              <a:rPr lang="ru-RU" dirty="0" smtClean="0">
                <a:solidFill>
                  <a:schemeClr val="tx1"/>
                </a:solidFill>
                <a:latin typeface="Times New Roman" pitchFamily="18" charset="0"/>
                <a:cs typeface="Times New Roman" pitchFamily="18" charset="0"/>
              </a:rPr>
              <a:t>показали</a:t>
            </a:r>
            <a:r>
              <a:rPr lang="ru-RU" dirty="0">
                <a:solidFill>
                  <a:schemeClr val="tx1"/>
                </a:solidFill>
                <a:latin typeface="Times New Roman" pitchFamily="18" charset="0"/>
                <a:cs typeface="Times New Roman" pitchFamily="18" charset="0"/>
              </a:rPr>
              <a:t>, что успешно развиваются те страны, которые много ин­вестируют в человеческий капитал. Еще у многих стран есть значительные запасы полезных ископаемых, нефти, газа, леса, рыбы и пахотной земли, а также других природных </a:t>
            </a:r>
            <a:r>
              <a:rPr lang="ru-RU" dirty="0" smtClean="0">
                <a:solidFill>
                  <a:schemeClr val="tx1"/>
                </a:solidFill>
                <a:latin typeface="Times New Roman" pitchFamily="18" charset="0"/>
                <a:cs typeface="Times New Roman" pitchFamily="18" charset="0"/>
              </a:rPr>
              <a:t>ресурсов</a:t>
            </a:r>
            <a:r>
              <a:rPr lang="ru-RU" dirty="0">
                <a:solidFill>
                  <a:schemeClr val="tx1"/>
                </a:solidFill>
                <a:latin typeface="Times New Roman" pitchFamily="18" charset="0"/>
                <a:cs typeface="Times New Roman" pitchFamily="18" charset="0"/>
              </a:rPr>
              <a:t>, распоряжаться которыми необходимо бережно, что­бы они давали максимальную пользу стране.</a:t>
            </a:r>
          </a:p>
          <a:p>
            <a:pPr marL="914400" lvl="3" indent="0">
              <a:buNone/>
            </a:pPr>
            <a:endParaRPr lang="ru-RU" dirty="0"/>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980728"/>
            <a:ext cx="7848872" cy="3897724"/>
          </a:xfrm>
        </p:spPr>
        <p:txBody>
          <a:bodyPr>
            <a:normAutofit/>
          </a:bodyPr>
          <a:lstStyle/>
          <a:p>
            <a:pPr marL="0" indent="0" algn="just">
              <a:buNone/>
            </a:pPr>
            <a:r>
              <a:rPr lang="ru-RU" dirty="0" smtClean="0">
                <a:solidFill>
                  <a:schemeClr val="tx1"/>
                </a:solidFill>
                <a:latin typeface="Times New Roman" pitchFamily="18" charset="0"/>
                <a:cs typeface="Times New Roman" pitchFamily="18" charset="0"/>
              </a:rPr>
              <a:t>	Один </a:t>
            </a:r>
            <a:r>
              <a:rPr lang="ru-RU" dirty="0">
                <a:solidFill>
                  <a:schemeClr val="tx1"/>
                </a:solidFill>
                <a:latin typeface="Times New Roman" pitchFamily="18" charset="0"/>
                <a:cs typeface="Times New Roman" pitchFamily="18" charset="0"/>
              </a:rPr>
              <a:t>из наиболее сложных факторов экономического </a:t>
            </a:r>
            <a:r>
              <a:rPr lang="ru-RU" dirty="0" smtClean="0">
                <a:solidFill>
                  <a:schemeClr val="tx1"/>
                </a:solidFill>
                <a:latin typeface="Times New Roman" pitchFamily="18" charset="0"/>
                <a:cs typeface="Times New Roman" pitchFamily="18" charset="0"/>
              </a:rPr>
              <a:t>роста </a:t>
            </a:r>
            <a:r>
              <a:rPr lang="ru-RU" dirty="0">
                <a:solidFill>
                  <a:schemeClr val="tx1"/>
                </a:solidFill>
                <a:latin typeface="Times New Roman" pitchFamily="18" charset="0"/>
                <a:cs typeface="Times New Roman" pitchFamily="18" charset="0"/>
              </a:rPr>
              <a:t>я стране — это </a:t>
            </a:r>
            <a:r>
              <a:rPr lang="ru-RU" i="1" dirty="0">
                <a:solidFill>
                  <a:schemeClr val="tx1"/>
                </a:solidFill>
                <a:latin typeface="Times New Roman" pitchFamily="18" charset="0"/>
                <a:cs typeface="Times New Roman" pitchFamily="18" charset="0"/>
              </a:rPr>
              <a:t>иммиграция</a:t>
            </a:r>
            <a:r>
              <a:rPr lang="ru-RU" dirty="0">
                <a:solidFill>
                  <a:schemeClr val="tx1"/>
                </a:solidFill>
                <a:latin typeface="Times New Roman" pitchFamily="18" charset="0"/>
                <a:cs typeface="Times New Roman" pitchFamily="18" charset="0"/>
              </a:rPr>
              <a:t> и </a:t>
            </a:r>
            <a:r>
              <a:rPr lang="ru-RU" i="1" dirty="0">
                <a:solidFill>
                  <a:schemeClr val="tx1"/>
                </a:solidFill>
                <a:latin typeface="Times New Roman" pitchFamily="18" charset="0"/>
                <a:cs typeface="Times New Roman" pitchFamily="18" charset="0"/>
              </a:rPr>
              <a:t>миграция.</a:t>
            </a:r>
            <a:r>
              <a:rPr lang="ru-RU" dirty="0">
                <a:solidFill>
                  <a:schemeClr val="tx1"/>
                </a:solidFill>
                <a:latin typeface="Times New Roman" pitchFamily="18" charset="0"/>
                <a:cs typeface="Times New Roman" pitchFamily="18" charset="0"/>
              </a:rPr>
              <a:t> Исторически </a:t>
            </a:r>
            <a:r>
              <a:rPr lang="ru-RU" dirty="0" smtClean="0">
                <a:solidFill>
                  <a:schemeClr val="tx1"/>
                </a:solidFill>
                <a:latin typeface="Times New Roman" pitchFamily="18" charset="0"/>
                <a:cs typeface="Times New Roman" pitchFamily="18" charset="0"/>
              </a:rPr>
              <a:t>сложилось </a:t>
            </a:r>
            <a:r>
              <a:rPr lang="ru-RU" dirty="0">
                <a:solidFill>
                  <a:schemeClr val="tx1"/>
                </a:solidFill>
                <a:latin typeface="Times New Roman" pitchFamily="18" charset="0"/>
                <a:cs typeface="Times New Roman" pitchFamily="18" charset="0"/>
              </a:rPr>
              <a:t>так, что в США привлекались огромные потоки иммиг­рантов, которые не только увеличили численность рабочей с еды, но также повысил и уровень культуры и научных </a:t>
            </a:r>
            <a:r>
              <a:rPr lang="ru-RU" dirty="0" smtClean="0">
                <a:solidFill>
                  <a:schemeClr val="tx1"/>
                </a:solidFill>
                <a:latin typeface="Times New Roman" pitchFamily="18" charset="0"/>
                <a:cs typeface="Times New Roman" pitchFamily="18" charset="0"/>
              </a:rPr>
              <a:t>исследований</a:t>
            </a:r>
            <a:r>
              <a:rPr lang="ru-RU" dirty="0">
                <a:solidFill>
                  <a:schemeClr val="tx1"/>
                </a:solidFill>
                <a:latin typeface="Times New Roman" pitchFamily="18" charset="0"/>
                <a:cs typeface="Times New Roman" pitchFamily="18" charset="0"/>
              </a:rPr>
              <a:t>. Однако позже иммигранты в сравнении с коренными жителями стали представлять менее образованную и менее квалифицированную среду. В результате, как утверждают </a:t>
            </a:r>
            <a:r>
              <a:rPr lang="ru-RU" dirty="0" smtClean="0">
                <a:solidFill>
                  <a:schemeClr val="tx1"/>
                </a:solidFill>
                <a:latin typeface="Times New Roman" pitchFamily="18" charset="0"/>
                <a:cs typeface="Times New Roman" pitchFamily="18" charset="0"/>
              </a:rPr>
              <a:t>некоторые </a:t>
            </a:r>
            <a:r>
              <a:rPr lang="ru-RU" dirty="0">
                <a:solidFill>
                  <a:schemeClr val="tx1"/>
                </a:solidFill>
                <a:latin typeface="Times New Roman" pitchFamily="18" charset="0"/>
                <a:cs typeface="Times New Roman" pitchFamily="18" charset="0"/>
              </a:rPr>
              <a:t>исследования, за счет иммиграции снизились </a:t>
            </a:r>
            <a:r>
              <a:rPr lang="ru-RU" dirty="0" smtClean="0">
                <a:solidFill>
                  <a:schemeClr val="tx1"/>
                </a:solidFill>
                <a:latin typeface="Times New Roman" pitchFamily="18" charset="0"/>
                <a:cs typeface="Times New Roman" pitchFamily="18" charset="0"/>
              </a:rPr>
              <a:t>относительные </a:t>
            </a:r>
            <a:r>
              <a:rPr lang="ru-RU" dirty="0">
                <a:solidFill>
                  <a:schemeClr val="tx1"/>
                </a:solidFill>
                <a:latin typeface="Times New Roman" pitchFamily="18" charset="0"/>
                <a:cs typeface="Times New Roman" pitchFamily="18" charset="0"/>
              </a:rPr>
              <a:t>доходы </a:t>
            </a:r>
            <a:r>
              <a:rPr lang="en-US" dirty="0">
                <a:solidFill>
                  <a:schemeClr val="tx1"/>
                </a:solidFill>
                <a:latin typeface="Times New Roman" pitchFamily="18" charset="0"/>
                <a:cs typeface="Times New Roman" pitchFamily="18" charset="0"/>
              </a:rPr>
              <a:t>v</a:t>
            </a:r>
            <a:r>
              <a:rPr lang="ru-RU" dirty="0">
                <a:solidFill>
                  <a:schemeClr val="tx1"/>
                </a:solidFill>
                <a:latin typeface="Times New Roman" pitchFamily="18" charset="0"/>
                <a:cs typeface="Times New Roman" pitchFamily="18" charset="0"/>
              </a:rPr>
              <a:t> американских рабочих, занятых </a:t>
            </a:r>
            <a:r>
              <a:rPr lang="ru-RU" dirty="0" smtClean="0">
                <a:solidFill>
                  <a:schemeClr val="tx1"/>
                </a:solidFill>
                <a:latin typeface="Times New Roman" pitchFamily="18" charset="0"/>
                <a:cs typeface="Times New Roman" pitchFamily="18" charset="0"/>
              </a:rPr>
              <a:t>неквалифицированным </a:t>
            </a:r>
            <a:r>
              <a:rPr lang="ru-RU" dirty="0">
                <a:solidFill>
                  <a:schemeClr val="tx1"/>
                </a:solidFill>
                <a:latin typeface="Times New Roman" pitchFamily="18" charset="0"/>
                <a:cs typeface="Times New Roman" pitchFamily="18" charset="0"/>
              </a:rPr>
              <a:t>трудом. Страны, которые “экспортируют" </a:t>
            </a:r>
            <a:r>
              <a:rPr lang="ru-RU" dirty="0" smtClean="0">
                <a:solidFill>
                  <a:schemeClr val="tx1"/>
                </a:solidFill>
                <a:latin typeface="Times New Roman" pitchFamily="18" charset="0"/>
                <a:cs typeface="Times New Roman" pitchFamily="18" charset="0"/>
              </a:rPr>
              <a:t>рабочую </a:t>
            </a:r>
            <a:r>
              <a:rPr lang="ru-RU" dirty="0">
                <a:solidFill>
                  <a:schemeClr val="tx1"/>
                </a:solidFill>
                <a:latin typeface="Times New Roman" pitchFamily="18" charset="0"/>
                <a:cs typeface="Times New Roman" pitchFamily="18" charset="0"/>
              </a:rPr>
              <a:t>силу часто получают являющийся существенно прибавкой к экспорту стабильный поток дополнительных доходов за счет средств, которые их выехавшие граждане пересылают своим родственникам</a:t>
            </a:r>
            <a:r>
              <a:rPr lang="ru-RU" dirty="0" smtClean="0">
                <a:solidFill>
                  <a:schemeClr val="tx1"/>
                </a:solidFill>
                <a:latin typeface="Times New Roman" pitchFamily="18" charset="0"/>
                <a:cs typeface="Times New Roman" pitchFamily="18" charset="0"/>
              </a:rPr>
              <a:t>.</a:t>
            </a:r>
            <a:endParaRPr lang="ru-RU"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476672"/>
            <a:ext cx="7848872" cy="5832648"/>
          </a:xfrm>
        </p:spPr>
        <p:txBody>
          <a:bodyPr>
            <a:normAutofit fontScale="77500" lnSpcReduction="20000"/>
          </a:bodyPr>
          <a:lstStyle/>
          <a:p>
            <a:pPr marL="0" indent="0" algn="just">
              <a:buNone/>
            </a:pPr>
            <a:r>
              <a:rPr lang="ru-RU" sz="2300" dirty="0" smtClean="0">
                <a:solidFill>
                  <a:schemeClr val="tx1"/>
                </a:solidFill>
                <a:latin typeface="Times New Roman" pitchFamily="18" charset="0"/>
                <a:cs typeface="Times New Roman" pitchFamily="18" charset="0"/>
              </a:rPr>
              <a:t>	Значительное </a:t>
            </a:r>
            <a:r>
              <a:rPr lang="ru-RU" sz="2300" dirty="0">
                <a:solidFill>
                  <a:schemeClr val="tx1"/>
                </a:solidFill>
                <a:latin typeface="Times New Roman" pitchFamily="18" charset="0"/>
                <a:cs typeface="Times New Roman" pitchFamily="18" charset="0"/>
              </a:rPr>
              <a:t>влияние в данной ситуации оказывают институты</a:t>
            </a:r>
            <a:r>
              <a:rPr lang="en-US" sz="2300" i="1" dirty="0">
                <a:solidFill>
                  <a:schemeClr val="tx1"/>
                </a:solidFill>
                <a:latin typeface="Times New Roman" pitchFamily="18" charset="0"/>
                <a:cs typeface="Times New Roman" pitchFamily="18" charset="0"/>
              </a:rPr>
              <a:t> </a:t>
            </a:r>
            <a:r>
              <a:rPr lang="en-US" sz="2300" i="1" dirty="0" err="1">
                <a:solidFill>
                  <a:schemeClr val="tx1"/>
                </a:solidFill>
                <a:latin typeface="Times New Roman" pitchFamily="18" charset="0"/>
                <a:cs typeface="Times New Roman" pitchFamily="18" charset="0"/>
              </a:rPr>
              <a:t>рынка</a:t>
            </a:r>
            <a:r>
              <a:rPr lang="en-US" sz="2300" i="1" dirty="0">
                <a:solidFill>
                  <a:schemeClr val="tx1"/>
                </a:solidFill>
                <a:latin typeface="Times New Roman" pitchFamily="18" charset="0"/>
                <a:cs typeface="Times New Roman" pitchFamily="18" charset="0"/>
              </a:rPr>
              <a:t>.</a:t>
            </a:r>
            <a:r>
              <a:rPr lang="ru-RU" sz="2300" dirty="0">
                <a:solidFill>
                  <a:schemeClr val="tx1"/>
                </a:solidFill>
                <a:latin typeface="Times New Roman" pitchFamily="18" charset="0"/>
                <a:cs typeface="Times New Roman" pitchFamily="18" charset="0"/>
              </a:rPr>
              <a:t> Так, наиболее успешные открытые экономики - например, Нидерланды и Люксембург в Европе или Гонконг (до 1997 года включительно) и Корея в Азии — обеспечит ли безопасные условия для инвестиций и предпринимательства. Сюда входит и ряд законов, гарантирующих право собственности, которые составляют основу правовой системы. Всё более важной становится защита авторских прав на интеллектуальную собственность. Это позволит обеспечить изобретателям и деятелям искусств полагающиеся им отчисления. В стране должна проводиться борьба с коррупцией, являющейся своего рода частной налоговой системой, которая «терзает» наиболее прибыльные предприятия и создает неопределенность в вопросах их прав и собственности, повышает цены, а также оказывает негативное влияние на инвестиции.</a:t>
            </a:r>
          </a:p>
          <a:p>
            <a:pPr marL="0" indent="0" algn="just">
              <a:buNone/>
            </a:pPr>
            <a:r>
              <a:rPr lang="ru-RU" sz="2300" dirty="0" smtClean="0">
                <a:solidFill>
                  <a:schemeClr val="tx1"/>
                </a:solidFill>
                <a:latin typeface="Times New Roman" pitchFamily="18" charset="0"/>
                <a:cs typeface="Times New Roman" pitchFamily="18" charset="0"/>
              </a:rPr>
              <a:t>	Стабильная </a:t>
            </a:r>
            <a:r>
              <a:rPr lang="ru-RU" sz="2300" dirty="0">
                <a:solidFill>
                  <a:schemeClr val="tx1"/>
                </a:solidFill>
                <a:latin typeface="Times New Roman" pitchFamily="18" charset="0"/>
                <a:cs typeface="Times New Roman" pitchFamily="18" charset="0"/>
              </a:rPr>
              <a:t>макроэкономическая ситуация определяется низким уровнем и предсказуемостью налогов и низким </a:t>
            </a:r>
            <a:r>
              <a:rPr lang="ru-RU" sz="2300" dirty="0" smtClean="0">
                <a:solidFill>
                  <a:schemeClr val="tx1"/>
                </a:solidFill>
                <a:latin typeface="Times New Roman" pitchFamily="18" charset="0"/>
                <a:cs typeface="Times New Roman" pitchFamily="18" charset="0"/>
              </a:rPr>
              <a:t>уровнем </a:t>
            </a:r>
            <a:r>
              <a:rPr lang="ru-RU" sz="2300" dirty="0">
                <a:solidFill>
                  <a:schemeClr val="tx1"/>
                </a:solidFill>
                <a:latin typeface="Times New Roman" pitchFamily="18" charset="0"/>
                <a:cs typeface="Times New Roman" pitchFamily="18" charset="0"/>
              </a:rPr>
              <a:t>инфляции, чтобы кредиторы не беспокоились, что она поглотит их инвестиции. Очень важно, чтобы валютный курс был относительно стабильным при полной </a:t>
            </a:r>
            <a:r>
              <a:rPr lang="en-US" sz="2300" i="1" dirty="0" err="1">
                <a:solidFill>
                  <a:schemeClr val="tx1"/>
                </a:solidFill>
                <a:latin typeface="Times New Roman" pitchFamily="18" charset="0"/>
                <a:cs typeface="Times New Roman" pitchFamily="18" charset="0"/>
              </a:rPr>
              <a:t>конвертируемости</a:t>
            </a:r>
            <a:r>
              <a:rPr lang="en-US" sz="2300" i="1" dirty="0">
                <a:solidFill>
                  <a:schemeClr val="tx1"/>
                </a:solidFill>
                <a:latin typeface="Times New Roman" pitchFamily="18" charset="0"/>
                <a:cs typeface="Times New Roman" pitchFamily="18" charset="0"/>
              </a:rPr>
              <a:t>, </a:t>
            </a:r>
            <a:r>
              <a:rPr lang="ru-RU" sz="2300" dirty="0">
                <a:solidFill>
                  <a:schemeClr val="tx1"/>
                </a:solidFill>
                <a:latin typeface="Times New Roman" pitchFamily="18" charset="0"/>
                <a:cs typeface="Times New Roman" pitchFamily="18" charset="0"/>
              </a:rPr>
              <a:t>которая позволяет легко и с минимальными затратами </a:t>
            </a:r>
            <a:r>
              <a:rPr lang="ru-RU" sz="2300" dirty="0" smtClean="0">
                <a:solidFill>
                  <a:schemeClr val="tx1"/>
                </a:solidFill>
                <a:latin typeface="Times New Roman" pitchFamily="18" charset="0"/>
                <a:cs typeface="Times New Roman" pitchFamily="18" charset="0"/>
              </a:rPr>
              <a:t>переводить </a:t>
            </a:r>
            <a:r>
              <a:rPr lang="ru-RU" sz="2300" dirty="0">
                <a:solidFill>
                  <a:schemeClr val="tx1"/>
                </a:solidFill>
                <a:latin typeface="Times New Roman" pitchFamily="18" charset="0"/>
                <a:cs typeface="Times New Roman" pitchFamily="18" charset="0"/>
              </a:rPr>
              <a:t>средства в национальную или, наоборот, в зарубежную валюту. </a:t>
            </a:r>
            <a:r>
              <a:rPr lang="ru-RU" sz="2300" cap="small" dirty="0">
                <a:solidFill>
                  <a:schemeClr val="tx1"/>
                </a:solidFill>
                <a:latin typeface="Times New Roman" pitchFamily="18" charset="0"/>
                <a:cs typeface="Times New Roman" pitchFamily="18" charset="0"/>
              </a:rPr>
              <a:t> </a:t>
            </a:r>
            <a:r>
              <a:rPr lang="ru-RU" sz="2300" dirty="0">
                <a:solidFill>
                  <a:schemeClr val="tx1"/>
                </a:solidFill>
                <a:latin typeface="Times New Roman" pitchFamily="18" charset="0"/>
                <a:cs typeface="Times New Roman" pitchFamily="18" charset="0"/>
              </a:rPr>
              <a:t>Страны, в которых создана надлежащая </a:t>
            </a:r>
            <a:r>
              <a:rPr lang="ru-RU" sz="2300" dirty="0" smtClean="0">
                <a:solidFill>
                  <a:schemeClr val="tx1"/>
                </a:solidFill>
                <a:latin typeface="Times New Roman" pitchFamily="18" charset="0"/>
                <a:cs typeface="Times New Roman" pitchFamily="18" charset="0"/>
              </a:rPr>
              <a:t>институциональная </a:t>
            </a:r>
            <a:r>
              <a:rPr lang="ru-RU" sz="2300" dirty="0">
                <a:solidFill>
                  <a:schemeClr val="tx1"/>
                </a:solidFill>
                <a:latin typeface="Times New Roman" pitchFamily="18" charset="0"/>
                <a:cs typeface="Times New Roman" pitchFamily="18" charset="0"/>
              </a:rPr>
              <a:t>структура, привлекают большие потоки иностранного капитала, а в страны, в которых — имеет место институциональная нестабильность, например Россия или Ирак, </a:t>
            </a:r>
            <a:r>
              <a:rPr lang="ru-RU" sz="2300" dirty="0" smtClean="0">
                <a:solidFill>
                  <a:schemeClr val="tx1"/>
                </a:solidFill>
                <a:latin typeface="Times New Roman" pitchFamily="18" charset="0"/>
                <a:cs typeface="Times New Roman" pitchFamily="18" charset="0"/>
              </a:rPr>
              <a:t>поступает относительно </a:t>
            </a:r>
            <a:r>
              <a:rPr lang="ru-RU" sz="2300" dirty="0">
                <a:solidFill>
                  <a:schemeClr val="tx1"/>
                </a:solidFill>
                <a:latin typeface="Times New Roman" pitchFamily="18" charset="0"/>
                <a:cs typeface="Times New Roman" pitchFamily="18" charset="0"/>
              </a:rPr>
              <a:t>мало иностранных средств, и они страдают от утечки капитала.</a:t>
            </a:r>
          </a:p>
          <a:p>
            <a:pPr marL="914400" lvl="3" indent="0">
              <a:buNone/>
            </a:pPr>
            <a:endParaRPr lang="ru-RU" dirty="0"/>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7504" y="908720"/>
            <a:ext cx="8928992" cy="6120680"/>
          </a:xfrm>
        </p:spPr>
        <p:txBody>
          <a:bodyPr>
            <a:normAutofit lnSpcReduction="10000"/>
          </a:bodyPr>
          <a:lstStyle/>
          <a:p>
            <a:pPr marL="914400" lvl="3" indent="0">
              <a:buNone/>
            </a:pPr>
            <a:endParaRPr lang="ru-RU" dirty="0" smtClean="0"/>
          </a:p>
          <a:p>
            <a:pPr marL="914400" lvl="3" indent="0">
              <a:buNone/>
            </a:pPr>
            <a:endParaRPr lang="ru-RU" dirty="0"/>
          </a:p>
          <a:p>
            <a:pPr marL="914400" lvl="3" indent="0">
              <a:buNone/>
            </a:pPr>
            <a:endParaRPr lang="ru-RU" dirty="0" smtClean="0"/>
          </a:p>
          <a:p>
            <a:pPr marL="914400" lvl="3" indent="0">
              <a:buNone/>
            </a:pPr>
            <a:endParaRPr lang="ru-RU" dirty="0"/>
          </a:p>
          <a:p>
            <a:pPr marL="914400" lvl="3" indent="0">
              <a:buNone/>
            </a:pPr>
            <a:endParaRPr lang="ru-RU" dirty="0" smtClean="0"/>
          </a:p>
          <a:p>
            <a:pPr marL="914400" lvl="3" indent="0">
              <a:buNone/>
            </a:pPr>
            <a:endParaRPr lang="ru-RU" dirty="0"/>
          </a:p>
          <a:p>
            <a:pPr marL="914400" lvl="3" indent="0">
              <a:buNone/>
            </a:pPr>
            <a:endParaRPr lang="ru-RU" dirty="0" smtClean="0"/>
          </a:p>
          <a:p>
            <a:pPr marL="914400" lvl="3" indent="0">
              <a:buNone/>
            </a:pPr>
            <a:endParaRPr lang="ru-RU" dirty="0"/>
          </a:p>
          <a:p>
            <a:pPr marL="914400" lvl="3" indent="0">
              <a:buNone/>
            </a:pPr>
            <a:endParaRPr lang="ru-RU" dirty="0" smtClean="0"/>
          </a:p>
          <a:p>
            <a:pPr marL="914400" lvl="3" indent="0">
              <a:buNone/>
            </a:pPr>
            <a:endParaRPr lang="ru-RU" dirty="0"/>
          </a:p>
          <a:p>
            <a:pPr marL="914400" lvl="3" indent="0">
              <a:buNone/>
            </a:pPr>
            <a:endParaRPr lang="ru-RU" dirty="0" smtClean="0">
              <a:solidFill>
                <a:schemeClr val="tx1"/>
              </a:solidFill>
            </a:endParaRPr>
          </a:p>
          <a:p>
            <a:pPr marL="914400" lvl="3" indent="0" algn="ctr">
              <a:buNone/>
            </a:pPr>
            <a:r>
              <a:rPr lang="ru-RU" sz="1800" dirty="0" smtClean="0">
                <a:solidFill>
                  <a:schemeClr val="tx1"/>
                </a:solidFill>
                <a:latin typeface="Times New Roman" pitchFamily="18" charset="0"/>
                <a:cs typeface="Times New Roman" pitchFamily="18" charset="0"/>
              </a:rPr>
              <a:t>Рис</a:t>
            </a:r>
            <a:r>
              <a:rPr lang="ru-RU" sz="1800" dirty="0">
                <a:solidFill>
                  <a:schemeClr val="tx1"/>
                </a:solidFill>
                <a:latin typeface="Times New Roman" pitchFamily="18" charset="0"/>
                <a:cs typeface="Times New Roman" pitchFamily="18" charset="0"/>
              </a:rPr>
              <a:t>. </a:t>
            </a:r>
            <a:r>
              <a:rPr lang="ru-RU" sz="1800" dirty="0" smtClean="0">
                <a:solidFill>
                  <a:schemeClr val="tx1"/>
                </a:solidFill>
                <a:latin typeface="Times New Roman" pitchFamily="18" charset="0"/>
                <a:cs typeface="Times New Roman" pitchFamily="18" charset="0"/>
              </a:rPr>
              <a:t>7</a:t>
            </a:r>
            <a:r>
              <a:rPr lang="ru-RU" sz="1800" dirty="0">
                <a:solidFill>
                  <a:schemeClr val="tx1"/>
                </a:solidFill>
                <a:latin typeface="Times New Roman" pitchFamily="18" charset="0"/>
                <a:cs typeface="Times New Roman" pitchFamily="18" charset="0"/>
              </a:rPr>
              <a:t>. Влияние ситуации в стране на ставку процента и уровень </a:t>
            </a:r>
            <a:r>
              <a:rPr lang="ru-RU" sz="1800" dirty="0" smtClean="0">
                <a:solidFill>
                  <a:schemeClr val="tx1"/>
                </a:solidFill>
                <a:latin typeface="Times New Roman" pitchFamily="18" charset="0"/>
                <a:cs typeface="Times New Roman" pitchFamily="18" charset="0"/>
              </a:rPr>
              <a:t>инвестиций</a:t>
            </a:r>
          </a:p>
          <a:p>
            <a:pPr marL="914400" lvl="3" indent="457200" algn="just">
              <a:buNone/>
            </a:pPr>
            <a:r>
              <a:rPr lang="ru-RU" sz="1800" dirty="0" smtClean="0">
                <a:solidFill>
                  <a:schemeClr val="tx1"/>
                </a:solidFill>
                <a:latin typeface="Times New Roman" pitchFamily="18" charset="0"/>
                <a:cs typeface="Times New Roman" pitchFamily="18" charset="0"/>
              </a:rPr>
              <a:t>В стране с малыми рисками (см. график слева) за счёт стабильного экономического  климата устанавливаются низкая ставка процента, равная </a:t>
            </a:r>
            <a:r>
              <a:rPr lang="en-US" sz="1800" dirty="0" err="1" smtClean="0">
                <a:solidFill>
                  <a:schemeClr val="tx1"/>
                </a:solidFill>
                <a:latin typeface="Times New Roman" pitchFamily="18" charset="0"/>
                <a:cs typeface="Times New Roman" pitchFamily="18" charset="0"/>
              </a:rPr>
              <a:t>rw</a:t>
            </a:r>
            <a:r>
              <a:rPr lang="ru-RU" sz="1800" dirty="0" smtClean="0">
                <a:solidFill>
                  <a:schemeClr val="tx1"/>
                </a:solidFill>
                <a:latin typeface="Times New Roman" pitchFamily="18" charset="0"/>
                <a:cs typeface="Times New Roman" pitchFamily="18" charset="0"/>
              </a:rPr>
              <a:t>,  и высокий уровень инвестиции </a:t>
            </a:r>
            <a:r>
              <a:rPr lang="en-US" sz="1800" dirty="0" smtClean="0">
                <a:solidFill>
                  <a:schemeClr val="tx1"/>
                </a:solidFill>
                <a:latin typeface="Times New Roman" pitchFamily="18" charset="0"/>
                <a:cs typeface="Times New Roman" pitchFamily="18" charset="0"/>
              </a:rPr>
              <a:t>I</a:t>
            </a:r>
            <a:r>
              <a:rPr lang="ru-RU" sz="1800" dirty="0" smtClean="0">
                <a:solidFill>
                  <a:schemeClr val="tx1"/>
                </a:solidFill>
                <a:latin typeface="Times New Roman" pitchFamily="18" charset="0"/>
                <a:cs typeface="Times New Roman" pitchFamily="18" charset="0"/>
              </a:rPr>
              <a:t>для малого риска. В странах с высокими рисками (см. график справа), сотрясаемых политическими беспорядками, с высоким уровнем коррупции и экономической нестабильностью для инвесторов необходима надбавка за риск, и поэтому внутренняя ставка процента – гораздо выше мировой. В результате у них наблюдается низкий уровень инвестиции, так как иностранные инвесторы ищут более безопасные регионы.</a:t>
            </a:r>
          </a:p>
        </p:txBody>
      </p:sp>
      <p:pic>
        <p:nvPicPr>
          <p:cNvPr id="1126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776" y="116632"/>
            <a:ext cx="5112568" cy="391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251520" y="260648"/>
            <a:ext cx="8784976" cy="6336704"/>
          </a:xfrm>
        </p:spPr>
        <p:txBody>
          <a:bodyPr>
            <a:noAutofit/>
          </a:bodyPr>
          <a:lstStyle/>
          <a:p>
            <a:pPr marL="914400" lvl="3" indent="0" algn="just">
              <a:buNone/>
            </a:pPr>
            <a:r>
              <a:rPr lang="ru-RU" sz="1700" dirty="0" smtClean="0">
                <a:solidFill>
                  <a:schemeClr val="tx1"/>
                </a:solidFill>
              </a:rPr>
              <a:t>	</a:t>
            </a:r>
            <a:r>
              <a:rPr lang="ru-RU" sz="1800" dirty="0" smtClean="0">
                <a:solidFill>
                  <a:schemeClr val="tx1"/>
                </a:solidFill>
                <a:latin typeface="Times New Roman" pitchFamily="18" charset="0"/>
                <a:cs typeface="Times New Roman" pitchFamily="18" charset="0"/>
              </a:rPr>
              <a:t>На </a:t>
            </a:r>
            <a:r>
              <a:rPr lang="ru-RU" sz="1800" dirty="0">
                <a:solidFill>
                  <a:schemeClr val="tx1"/>
                </a:solidFill>
                <a:latin typeface="Times New Roman" pitchFamily="18" charset="0"/>
                <a:cs typeface="Times New Roman" pitchFamily="18" charset="0"/>
              </a:rPr>
              <a:t>рис </a:t>
            </a:r>
            <a:r>
              <a:rPr lang="ru-RU" sz="1800" dirty="0" smtClean="0">
                <a:solidFill>
                  <a:schemeClr val="tx1"/>
                </a:solidFill>
                <a:latin typeface="Times New Roman" pitchFamily="18" charset="0"/>
                <a:cs typeface="Times New Roman" pitchFamily="18" charset="0"/>
              </a:rPr>
              <a:t>7 </a:t>
            </a:r>
            <a:r>
              <a:rPr lang="ru-RU" sz="1800" dirty="0">
                <a:solidFill>
                  <a:schemeClr val="tx1"/>
                </a:solidFill>
                <a:latin typeface="Times New Roman" pitchFamily="18" charset="0"/>
                <a:cs typeface="Times New Roman" pitchFamily="18" charset="0"/>
              </a:rPr>
              <a:t>показано влияние инвестиционного климата на национальные инвестиции. Слева приведены показатели для страны с благоприятным инвестиционным климатом, в которых внутренняя ставка процента равна мировой, поэтому общий уровень инвестиций высок, и страна может привлекать средства из-за рубежа для финансирования внутренних </a:t>
            </a:r>
            <a:r>
              <a:rPr lang="ru-RU" sz="1800" dirty="0" smtClean="0">
                <a:solidFill>
                  <a:schemeClr val="tx1"/>
                </a:solidFill>
                <a:latin typeface="Times New Roman" pitchFamily="18" charset="0"/>
                <a:cs typeface="Times New Roman" pitchFamily="18" charset="0"/>
              </a:rPr>
              <a:t>инвестиций</a:t>
            </a:r>
            <a:r>
              <a:rPr lang="ru-RU" sz="1800" dirty="0">
                <a:solidFill>
                  <a:schemeClr val="tx1"/>
                </a:solidFill>
                <a:latin typeface="Times New Roman" pitchFamily="18" charset="0"/>
                <a:cs typeface="Times New Roman" pitchFamily="18" charset="0"/>
              </a:rPr>
              <a:t>. Справа отображена ситуация для страны с высокими рисками. Терзаемой революциями, национализациями, высокой инфляцией, непредсказуемой налоговой политикой, </a:t>
            </a:r>
            <a:r>
              <a:rPr lang="ru-RU" sz="1800" dirty="0" smtClean="0">
                <a:solidFill>
                  <a:schemeClr val="tx1"/>
                </a:solidFill>
                <a:latin typeface="Times New Roman" pitchFamily="18" charset="0"/>
                <a:cs typeface="Times New Roman" pitchFamily="18" charset="0"/>
              </a:rPr>
              <a:t>нестабильным </a:t>
            </a:r>
            <a:r>
              <a:rPr lang="ru-RU" sz="1800" dirty="0">
                <a:solidFill>
                  <a:schemeClr val="tx1"/>
                </a:solidFill>
                <a:latin typeface="Times New Roman" pitchFamily="18" charset="0"/>
                <a:cs typeface="Times New Roman" pitchFamily="18" charset="0"/>
              </a:rPr>
              <a:t>валютным курсом, коррупций и т.п. </a:t>
            </a:r>
            <a:endParaRPr lang="ru-RU" sz="1800" dirty="0" smtClean="0">
              <a:solidFill>
                <a:schemeClr val="tx1"/>
              </a:solidFill>
              <a:latin typeface="Times New Roman" pitchFamily="18" charset="0"/>
              <a:cs typeface="Times New Roman" pitchFamily="18" charset="0"/>
            </a:endParaRPr>
          </a:p>
          <a:p>
            <a:pPr marL="914400" lvl="3" indent="457200" algn="just">
              <a:buNone/>
            </a:pPr>
            <a:r>
              <a:rPr lang="ru-RU" sz="1800" dirty="0" smtClean="0">
                <a:solidFill>
                  <a:schemeClr val="tx1"/>
                </a:solidFill>
                <a:latin typeface="Times New Roman" pitchFamily="18" charset="0"/>
                <a:cs typeface="Times New Roman" pitchFamily="18" charset="0"/>
              </a:rPr>
              <a:t>Стимулирование </a:t>
            </a:r>
            <a:r>
              <a:rPr lang="ru-RU" sz="1800" dirty="0">
                <a:solidFill>
                  <a:schemeClr val="tx1"/>
                </a:solidFill>
                <a:latin typeface="Times New Roman" pitchFamily="18" charset="0"/>
                <a:cs typeface="Times New Roman" pitchFamily="18" charset="0"/>
              </a:rPr>
              <a:t>экономического роста в открытой экономике требует уверенности, что бизнес в ней является привлекательным для своих и иностранных инвесторов, так как они стоя т перед </a:t>
            </a:r>
            <a:r>
              <a:rPr lang="ru-RU" sz="1800" dirty="0" smtClean="0">
                <a:solidFill>
                  <a:schemeClr val="tx1"/>
                </a:solidFill>
                <a:latin typeface="Times New Roman" pitchFamily="18" charset="0"/>
                <a:cs typeface="Times New Roman" pitchFamily="18" charset="0"/>
              </a:rPr>
              <a:t>предоставляемым </a:t>
            </a:r>
            <a:r>
              <a:rPr lang="ru-RU" sz="1800" dirty="0">
                <a:solidFill>
                  <a:schemeClr val="tx1"/>
                </a:solidFill>
                <a:latin typeface="Times New Roman" pitchFamily="18" charset="0"/>
                <a:cs typeface="Times New Roman" pitchFamily="18" charset="0"/>
              </a:rPr>
              <a:t>в мировой экономике широчайшим выбором </a:t>
            </a:r>
            <a:r>
              <a:rPr lang="ru-RU" sz="1800" dirty="0" smtClean="0">
                <a:solidFill>
                  <a:schemeClr val="tx1"/>
                </a:solidFill>
                <a:latin typeface="Times New Roman" pitchFamily="18" charset="0"/>
                <a:cs typeface="Times New Roman" pitchFamily="18" charset="0"/>
              </a:rPr>
              <a:t>возможностей </a:t>
            </a:r>
            <a:r>
              <a:rPr lang="ru-RU" sz="1800" dirty="0">
                <a:solidFill>
                  <a:schemeClr val="tx1"/>
                </a:solidFill>
                <a:latin typeface="Times New Roman" pitchFamily="18" charset="0"/>
                <a:cs typeface="Times New Roman" pitchFamily="18" charset="0"/>
              </a:rPr>
              <a:t>для инвестиций. Программой максимум любой политики </a:t>
            </a:r>
            <a:r>
              <a:rPr lang="ru-RU" sz="1800" dirty="0" smtClean="0">
                <a:solidFill>
                  <a:schemeClr val="tx1"/>
                </a:solidFill>
                <a:latin typeface="Times New Roman" pitchFamily="18" charset="0"/>
                <a:cs typeface="Times New Roman" pitchFamily="18" charset="0"/>
              </a:rPr>
              <a:t>является </a:t>
            </a:r>
            <a:r>
              <a:rPr lang="ru-RU" sz="1800" dirty="0">
                <a:solidFill>
                  <a:schemeClr val="tx1"/>
                </a:solidFill>
                <a:latin typeface="Times New Roman" pitchFamily="18" charset="0"/>
                <a:cs typeface="Times New Roman" pitchFamily="18" charset="0"/>
              </a:rPr>
              <a:t>обеспечение высокого уровня сбережений и инвестиций в произво­дительный сектор, а также выработка условий для применения са­мых </a:t>
            </a:r>
            <a:r>
              <a:rPr lang="ru-RU" sz="1800" i="1" dirty="0">
                <a:solidFill>
                  <a:schemeClr val="tx1"/>
                </a:solidFill>
                <a:latin typeface="Times New Roman" pitchFamily="18" charset="0"/>
                <a:cs typeface="Times New Roman" pitchFamily="18" charset="0"/>
              </a:rPr>
              <a:t>лучших</a:t>
            </a:r>
            <a:r>
              <a:rPr lang="ru-RU" sz="1800" dirty="0">
                <a:solidFill>
                  <a:schemeClr val="tx1"/>
                </a:solidFill>
                <a:latin typeface="Times New Roman" pitchFamily="18" charset="0"/>
                <a:cs typeface="Times New Roman" pitchFamily="18" charset="0"/>
              </a:rPr>
              <a:t> технологий. Для достижения тих целей необходимо обеспечить стабильность макроэкономической ситуации, </a:t>
            </a:r>
            <a:r>
              <a:rPr lang="ru-RU" sz="1800" dirty="0" smtClean="0">
                <a:solidFill>
                  <a:schemeClr val="tx1"/>
                </a:solidFill>
                <a:latin typeface="Times New Roman" pitchFamily="18" charset="0"/>
                <a:cs typeface="Times New Roman" pitchFamily="18" charset="0"/>
              </a:rPr>
              <a:t>гаранти</a:t>
            </a:r>
            <a:r>
              <a:rPr lang="ru-RU" sz="1800" i="1" dirty="0" smtClean="0">
                <a:solidFill>
                  <a:schemeClr val="tx1"/>
                </a:solidFill>
                <a:latin typeface="Times New Roman" pitchFamily="18" charset="0"/>
                <a:cs typeface="Times New Roman" pitchFamily="18" charset="0"/>
              </a:rPr>
              <a:t>рующую</a:t>
            </a:r>
            <a:r>
              <a:rPr lang="ru-RU" sz="1800" dirty="0" smtClean="0">
                <a:solidFill>
                  <a:schemeClr val="tx1"/>
                </a:solidFill>
                <a:latin typeface="Times New Roman" pitchFamily="18" charset="0"/>
                <a:cs typeface="Times New Roman" pitchFamily="18" charset="0"/>
              </a:rPr>
              <a:t> </a:t>
            </a:r>
            <a:r>
              <a:rPr lang="ru-RU" sz="1800" dirty="0">
                <a:solidFill>
                  <a:schemeClr val="tx1"/>
                </a:solidFill>
                <a:latin typeface="Times New Roman" pitchFamily="18" charset="0"/>
                <a:cs typeface="Times New Roman" pitchFamily="18" charset="0"/>
              </a:rPr>
              <a:t>соблюдение прав собственности как для инвестиций в </a:t>
            </a:r>
            <a:r>
              <a:rPr lang="ru-RU" sz="1800" dirty="0" smtClean="0">
                <a:solidFill>
                  <a:schemeClr val="tx1"/>
                </a:solidFill>
                <a:latin typeface="Times New Roman" pitchFamily="18" charset="0"/>
                <a:cs typeface="Times New Roman" pitchFamily="18" charset="0"/>
              </a:rPr>
              <a:t>материальные </a:t>
            </a:r>
            <a:r>
              <a:rPr lang="ru-RU" sz="1800" i="1" dirty="0">
                <a:solidFill>
                  <a:schemeClr val="tx1"/>
                </a:solidFill>
                <a:latin typeface="Times New Roman" pitchFamily="18" charset="0"/>
                <a:cs typeface="Times New Roman" pitchFamily="18" charset="0"/>
              </a:rPr>
              <a:t>активы,</a:t>
            </a:r>
            <a:r>
              <a:rPr lang="ru-RU" sz="1800" dirty="0">
                <a:solidFill>
                  <a:schemeClr val="tx1"/>
                </a:solidFill>
                <a:latin typeface="Times New Roman" pitchFamily="18" charset="0"/>
                <a:cs typeface="Times New Roman" pitchFamily="18" charset="0"/>
              </a:rPr>
              <a:t> так и в интеллектуальную собственность, </a:t>
            </a:r>
            <a:r>
              <a:rPr lang="ru-RU" sz="1800" dirty="0" smtClean="0">
                <a:solidFill>
                  <a:schemeClr val="tx1"/>
                </a:solidFill>
                <a:latin typeface="Times New Roman" pitchFamily="18" charset="0"/>
                <a:cs typeface="Times New Roman" pitchFamily="18" charset="0"/>
              </a:rPr>
              <a:t>конвертируемость </a:t>
            </a:r>
            <a:r>
              <a:rPr lang="ru-RU" sz="1800" dirty="0">
                <a:solidFill>
                  <a:schemeClr val="tx1"/>
                </a:solidFill>
                <a:latin typeface="Times New Roman" pitchFamily="18" charset="0"/>
                <a:cs typeface="Times New Roman" pitchFamily="18" charset="0"/>
              </a:rPr>
              <a:t>национальной валюты, что позволит иностранным </a:t>
            </a:r>
            <a:r>
              <a:rPr lang="ru-RU" sz="1800" dirty="0" smtClean="0">
                <a:solidFill>
                  <a:schemeClr val="tx1"/>
                </a:solidFill>
                <a:latin typeface="Times New Roman" pitchFamily="18" charset="0"/>
                <a:cs typeface="Times New Roman" pitchFamily="18" charset="0"/>
              </a:rPr>
              <a:t>инвесторам </a:t>
            </a:r>
            <a:r>
              <a:rPr lang="ru-RU" sz="1800" dirty="0">
                <a:solidFill>
                  <a:schemeClr val="tx1"/>
                </a:solidFill>
                <a:latin typeface="Times New Roman" pitchFamily="18" charset="0"/>
                <a:cs typeface="Times New Roman" pitchFamily="18" charset="0"/>
              </a:rPr>
              <a:t>забирать домой свою прибыль, а также политическую и экономическую стабильность в стране.</a:t>
            </a:r>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27384"/>
            <a:ext cx="7848872" cy="6741368"/>
          </a:xfrm>
        </p:spPr>
        <p:txBody>
          <a:bodyPr>
            <a:noAutofit/>
          </a:bodyPr>
          <a:lstStyle/>
          <a:p>
            <a:pPr marL="0" indent="0" algn="ctr">
              <a:buNone/>
            </a:pPr>
            <a:r>
              <a:rPr lang="ru-RU" sz="2400" b="1" dirty="0" smtClean="0">
                <a:latin typeface="Times New Roman" pitchFamily="18" charset="0"/>
                <a:cs typeface="Times New Roman" pitchFamily="18" charset="0"/>
              </a:rPr>
              <a:t>РЕЗЮМЕ.</a:t>
            </a:r>
            <a:endParaRPr lang="ru-RU" sz="1200" dirty="0" smtClean="0">
              <a:latin typeface="Times New Roman" pitchFamily="18" charset="0"/>
              <a:cs typeface="Times New Roman" pitchFamily="18" charset="0"/>
            </a:endParaRPr>
          </a:p>
          <a:p>
            <a:pPr marL="0" lvl="0" indent="0" algn="just">
              <a:buNone/>
            </a:pPr>
            <a:r>
              <a:rPr lang="ru-RU" b="1" dirty="0" smtClean="0">
                <a:latin typeface="Times New Roman" pitchFamily="18" charset="0"/>
                <a:cs typeface="Times New Roman" pitchFamily="18" charset="0"/>
              </a:rPr>
              <a:t>Международная торговля и экономическая активность.</a:t>
            </a:r>
          </a:p>
          <a:p>
            <a:pPr lvl="0" algn="just">
              <a:buAutoNum type="arabicPeriod"/>
            </a:pPr>
            <a:r>
              <a:rPr lang="ru-RU" dirty="0" smtClean="0">
                <a:solidFill>
                  <a:schemeClr val="tx1"/>
                </a:solidFill>
                <a:latin typeface="Times New Roman" pitchFamily="18" charset="0"/>
                <a:cs typeface="Times New Roman" pitchFamily="18" charset="0"/>
              </a:rPr>
              <a:t>Открытая экономика – это такая экономика, которая учувствует в международном обмене товарами, услугами и инвестициями. Экспорт – это товары и услуги, предоставляемые покупателям за рубежом, а импорт – это то, что приобретается у иностранцев. Разность между экспортом и импортом называется чистым экспортом. Большую часть ХХ века в США наблюдался активный баланс внешней торговли (положительные значения чистого экспорта), но с 1980 года величина чистого экспорта резко снизилась и стала отрицательной.</a:t>
            </a:r>
          </a:p>
          <a:p>
            <a:pPr lvl="0" algn="just">
              <a:buAutoNum type="arabicPeriod"/>
            </a:pPr>
            <a:r>
              <a:rPr lang="ru-RU" dirty="0" smtClean="0">
                <a:solidFill>
                  <a:schemeClr val="tx1"/>
                </a:solidFill>
                <a:latin typeface="Times New Roman" pitchFamily="18" charset="0"/>
                <a:cs typeface="Times New Roman" pitchFamily="18" charset="0"/>
              </a:rPr>
              <a:t>Участие в международной торговле может привести к тому, что внутренний спрос будет отличаться от национального выпуска. Внутренний спрос включает в себя потребительские расходы, инвестиции и государственные расходы (С</a:t>
            </a:r>
            <a:r>
              <a:rPr lang="en-US" dirty="0" smtClean="0">
                <a:solidFill>
                  <a:schemeClr val="tx1"/>
                </a:solidFill>
                <a:latin typeface="Times New Roman" pitchFamily="18" charset="0"/>
                <a:cs typeface="Times New Roman" pitchFamily="18" charset="0"/>
              </a:rPr>
              <a:t>+I+G)</a:t>
            </a:r>
            <a:r>
              <a:rPr lang="ru-RU" dirty="0" smtClean="0">
                <a:solidFill>
                  <a:schemeClr val="tx1"/>
                </a:solidFill>
                <a:latin typeface="Times New Roman" pitchFamily="18" charset="0"/>
                <a:cs typeface="Times New Roman" pitchFamily="18" charset="0"/>
              </a:rPr>
              <a:t>. Чтобы рассчитать величину ВВП в открытой экономике, к величине внутреннего спроса нужно прибавить экспорт (</a:t>
            </a:r>
            <a:r>
              <a:rPr lang="en-US" dirty="0" smtClean="0">
                <a:solidFill>
                  <a:schemeClr val="tx1"/>
                </a:solidFill>
                <a:latin typeface="Times New Roman" pitchFamily="18" charset="0"/>
                <a:cs typeface="Times New Roman" pitchFamily="18" charset="0"/>
              </a:rPr>
              <a:t>Ex)</a:t>
            </a:r>
            <a:r>
              <a:rPr lang="ru-RU" dirty="0" smtClean="0">
                <a:solidFill>
                  <a:schemeClr val="tx1"/>
                </a:solidFill>
                <a:latin typeface="Times New Roman" pitchFamily="18" charset="0"/>
                <a:cs typeface="Times New Roman" pitchFamily="18" charset="0"/>
              </a:rPr>
              <a:t> и затем вычесть импорт (</a:t>
            </a:r>
            <a:r>
              <a:rPr lang="en-US" dirty="0" err="1" smtClean="0">
                <a:solidFill>
                  <a:schemeClr val="tx1"/>
                </a:solidFill>
                <a:latin typeface="Times New Roman" pitchFamily="18" charset="0"/>
                <a:cs typeface="Times New Roman" pitchFamily="18" charset="0"/>
              </a:rPr>
              <a:t>Im</a:t>
            </a:r>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В результате получаем следующее. ВВП = </a:t>
            </a:r>
            <a:r>
              <a:rPr lang="en-US" dirty="0" smtClean="0">
                <a:solidFill>
                  <a:schemeClr val="tx1"/>
                </a:solidFill>
                <a:latin typeface="Times New Roman" pitchFamily="18" charset="0"/>
                <a:cs typeface="Times New Roman" pitchFamily="18" charset="0"/>
              </a:rPr>
              <a:t>C+I+G+X</a:t>
            </a:r>
            <a:r>
              <a:rPr lang="ru-RU" dirty="0" smtClean="0">
                <a:solidFill>
                  <a:schemeClr val="tx1"/>
                </a:solidFill>
                <a:latin typeface="Times New Roman" pitchFamily="18" charset="0"/>
                <a:cs typeface="Times New Roman" pitchFamily="18" charset="0"/>
              </a:rPr>
              <a:t>, где Х – чистый экспорт. Объём импорта определяется доходами и выпуском в стране, а также соотношением цен на национальные и заграничные товары. В свою очередь, экспорт, как зеркальное отражение импорта, определяется доходами и выпуском за рубежом совместно с соотношением цен. Сумма прироста импорта на каждый доллар прироста ВВП называется предельной склонностью к импорту (</a:t>
            </a:r>
            <a:r>
              <a:rPr lang="en-US" dirty="0" err="1" smtClean="0">
                <a:solidFill>
                  <a:schemeClr val="tx1"/>
                </a:solidFill>
                <a:latin typeface="Times New Roman" pitchFamily="18" charset="0"/>
                <a:cs typeface="Times New Roman" pitchFamily="18" charset="0"/>
              </a:rPr>
              <a:t>MPm</a:t>
            </a:r>
            <a:r>
              <a:rPr lang="en-US" dirty="0" smtClean="0">
                <a:solidFill>
                  <a:schemeClr val="tx1"/>
                </a:solidFill>
                <a:latin typeface="Times New Roman" pitchFamily="18" charset="0"/>
                <a:cs typeface="Times New Roman" pitchFamily="18" charset="0"/>
              </a:rPr>
              <a:t>).</a:t>
            </a:r>
            <a:endParaRPr lang="ru-RU"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79512" y="404664"/>
            <a:ext cx="8928992" cy="6336704"/>
          </a:xfrm>
        </p:spPr>
        <p:txBody>
          <a:bodyPr>
            <a:normAutofit/>
          </a:bodyPr>
          <a:lstStyle/>
          <a:p>
            <a:pPr marL="914400" lvl="3" indent="0" algn="just">
              <a:buNone/>
            </a:pPr>
            <a:r>
              <a:rPr lang="ru-RU" sz="1800" dirty="0" smtClean="0">
                <a:solidFill>
                  <a:schemeClr val="tx1"/>
                </a:solidFill>
                <a:latin typeface="Times New Roman" pitchFamily="18" charset="0"/>
                <a:cs typeface="Times New Roman" pitchFamily="18" charset="0"/>
              </a:rPr>
              <a:t>	</a:t>
            </a:r>
            <a:r>
              <a:rPr lang="ru-RU" sz="1800" b="1" dirty="0" smtClean="0">
                <a:solidFill>
                  <a:schemeClr val="tx1"/>
                </a:solidFill>
                <a:latin typeface="Times New Roman" pitchFamily="18" charset="0"/>
                <a:cs typeface="Times New Roman" pitchFamily="18" charset="0"/>
              </a:rPr>
              <a:t>Экспорт</a:t>
            </a:r>
            <a:r>
              <a:rPr lang="ru-RU" sz="1800" dirty="0" smtClean="0">
                <a:solidFill>
                  <a:schemeClr val="tx1"/>
                </a:solidFill>
                <a:latin typeface="Times New Roman" pitchFamily="18" charset="0"/>
                <a:cs typeface="Times New Roman" pitchFamily="18" charset="0"/>
              </a:rPr>
              <a:t> </a:t>
            </a:r>
            <a:r>
              <a:rPr lang="ru-RU" sz="1800" dirty="0">
                <a:solidFill>
                  <a:schemeClr val="tx1"/>
                </a:solidFill>
                <a:latin typeface="Times New Roman" pitchFamily="18" charset="0"/>
                <a:cs typeface="Times New Roman" pitchFamily="18" charset="0"/>
              </a:rPr>
              <a:t>— это товары и услуги, которые производятся внутри страны и продаются за рубеж. В США в 1996 году </a:t>
            </a:r>
            <a:r>
              <a:rPr lang="ru-RU" sz="1800" dirty="0" smtClean="0">
                <a:solidFill>
                  <a:schemeClr val="tx1"/>
                </a:solidFill>
                <a:latin typeface="Times New Roman" pitchFamily="18" charset="0"/>
                <a:cs typeface="Times New Roman" pitchFamily="18" charset="0"/>
              </a:rPr>
              <a:t>суммарный </a:t>
            </a:r>
            <a:r>
              <a:rPr lang="ru-RU" sz="1800" dirty="0">
                <a:solidFill>
                  <a:schemeClr val="tx1"/>
                </a:solidFill>
                <a:latin typeface="Times New Roman" pitchFamily="18" charset="0"/>
                <a:cs typeface="Times New Roman" pitchFamily="18" charset="0"/>
              </a:rPr>
              <a:t>объем экспорта составил 871 млрд долл. Основные компоненты экспорта—это товары на 612 млрд долл. в том </a:t>
            </a:r>
            <a:r>
              <a:rPr lang="ru-RU" sz="1800" dirty="0" smtClean="0">
                <a:solidFill>
                  <a:schemeClr val="tx1"/>
                </a:solidFill>
                <a:latin typeface="Times New Roman" pitchFamily="18" charset="0"/>
                <a:cs typeface="Times New Roman" pitchFamily="18" charset="0"/>
              </a:rPr>
              <a:t>числе</a:t>
            </a:r>
            <a:r>
              <a:rPr lang="ru-RU" sz="1800" dirty="0">
                <a:solidFill>
                  <a:schemeClr val="tx1"/>
                </a:solidFill>
                <a:latin typeface="Times New Roman" pitchFamily="18" charset="0"/>
                <a:cs typeface="Times New Roman" pitchFamily="18" charset="0"/>
              </a:rPr>
              <a:t>: инвестиционные товары — 253 млрд долл., товары </a:t>
            </a:r>
            <a:r>
              <a:rPr lang="ru-RU" sz="1800" dirty="0" smtClean="0">
                <a:solidFill>
                  <a:schemeClr val="tx1"/>
                </a:solidFill>
                <a:latin typeface="Times New Roman" pitchFamily="18" charset="0"/>
                <a:cs typeface="Times New Roman" pitchFamily="18" charset="0"/>
              </a:rPr>
              <a:t>производственного </a:t>
            </a:r>
            <a:r>
              <a:rPr lang="ru-RU" sz="1800" dirty="0">
                <a:solidFill>
                  <a:schemeClr val="tx1"/>
                </a:solidFill>
                <a:latin typeface="Times New Roman" pitchFamily="18" charset="0"/>
                <a:cs typeface="Times New Roman" pitchFamily="18" charset="0"/>
              </a:rPr>
              <a:t>назначения — 148 млрд долл., автомобили - 65 млрд долл., продукты питания - 55 млрд долл. Среди прочих статей экспорта—доходы от зарубежных активов США на </a:t>
            </a:r>
            <a:r>
              <a:rPr lang="ru-RU" sz="1800" dirty="0" smtClean="0">
                <a:solidFill>
                  <a:schemeClr val="tx1"/>
                </a:solidFill>
                <a:latin typeface="Times New Roman" pitchFamily="18" charset="0"/>
                <a:cs typeface="Times New Roman" pitchFamily="18" charset="0"/>
              </a:rPr>
              <a:t>сумму </a:t>
            </a:r>
            <a:r>
              <a:rPr lang="ru-RU" sz="1800" dirty="0">
                <a:solidFill>
                  <a:schemeClr val="tx1"/>
                </a:solidFill>
                <a:latin typeface="Times New Roman" pitchFamily="18" charset="0"/>
                <a:cs typeface="Times New Roman" pitchFamily="18" charset="0"/>
              </a:rPr>
              <a:t>206 млрд долл</a:t>
            </a:r>
            <a:r>
              <a:rPr lang="ru-RU" sz="1800" dirty="0" smtClean="0">
                <a:solidFill>
                  <a:schemeClr val="tx1"/>
                </a:solidFill>
                <a:latin typeface="Times New Roman" pitchFamily="18" charset="0"/>
                <a:cs typeface="Times New Roman" pitchFamily="18" charset="0"/>
              </a:rPr>
              <a:t>.</a:t>
            </a:r>
          </a:p>
          <a:p>
            <a:pPr marL="914400" lvl="3" indent="0" algn="just">
              <a:buNone/>
            </a:pPr>
            <a:r>
              <a:rPr lang="ru-RU" sz="1800" dirty="0" smtClean="0">
                <a:solidFill>
                  <a:schemeClr val="tx1"/>
                </a:solidFill>
                <a:latin typeface="Times New Roman" pitchFamily="18" charset="0"/>
                <a:cs typeface="Times New Roman" pitchFamily="18" charset="0"/>
              </a:rPr>
              <a:t>	</a:t>
            </a:r>
            <a:r>
              <a:rPr lang="ru-RU" sz="1800" b="1" dirty="0" smtClean="0">
                <a:solidFill>
                  <a:schemeClr val="tx1"/>
                </a:solidFill>
                <a:latin typeface="Times New Roman" pitchFamily="18" charset="0"/>
                <a:cs typeface="Times New Roman" pitchFamily="18" charset="0"/>
              </a:rPr>
              <a:t>Чистый </a:t>
            </a:r>
            <a:r>
              <a:rPr lang="ru-RU" sz="1800" b="1" dirty="0">
                <a:solidFill>
                  <a:schemeClr val="tx1"/>
                </a:solidFill>
                <a:latin typeface="Times New Roman" pitchFamily="18" charset="0"/>
                <a:cs typeface="Times New Roman" pitchFamily="18" charset="0"/>
              </a:rPr>
              <a:t>экспорт </a:t>
            </a:r>
            <a:r>
              <a:rPr lang="ru-RU" sz="1800" dirty="0">
                <a:solidFill>
                  <a:schemeClr val="tx1"/>
                </a:solidFill>
                <a:latin typeface="Times New Roman" pitchFamily="18" charset="0"/>
                <a:cs typeface="Times New Roman" pitchFamily="18" charset="0"/>
              </a:rPr>
              <a:t>определяется как разность экспорта и импорта товаров и услуг. Для США в 1996 году величина чистого экспорта составила минус 95 миллиардов долларов, полученных в результате вычитания 966 млрд. долл. импорта из 871 млрд. долл. экспорта. Мы видим, что важным компонентом внешней</a:t>
            </a:r>
            <a:r>
              <a:rPr lang="ru-RU" sz="1800" strike="sngStrike" dirty="0">
                <a:solidFill>
                  <a:schemeClr val="tx1"/>
                </a:solidFill>
                <a:latin typeface="Times New Roman" pitchFamily="18" charset="0"/>
                <a:cs typeface="Times New Roman" pitchFamily="18" charset="0"/>
              </a:rPr>
              <a:t> </a:t>
            </a:r>
            <a:r>
              <a:rPr lang="ru-RU" sz="1800" dirty="0">
                <a:solidFill>
                  <a:schemeClr val="tx1"/>
                </a:solidFill>
                <a:latin typeface="Times New Roman" pitchFamily="18" charset="0"/>
                <a:cs typeface="Times New Roman" pitchFamily="18" charset="0"/>
              </a:rPr>
              <a:t>торговли является </a:t>
            </a:r>
            <a:r>
              <a:rPr lang="ru-RU" sz="1800" b="1" dirty="0">
                <a:solidFill>
                  <a:schemeClr val="tx1"/>
                </a:solidFill>
                <a:latin typeface="Times New Roman" pitchFamily="18" charset="0"/>
                <a:cs typeface="Times New Roman" pitchFamily="18" charset="0"/>
              </a:rPr>
              <a:t>торговля товарами</a:t>
            </a:r>
            <a:r>
              <a:rPr lang="ru-RU" sz="1800" dirty="0">
                <a:solidFill>
                  <a:schemeClr val="tx1"/>
                </a:solidFill>
                <a:latin typeface="Times New Roman" pitchFamily="18" charset="0"/>
                <a:cs typeface="Times New Roman" pitchFamily="18" charset="0"/>
              </a:rPr>
              <a:t>, в том числе продуктами питания и товарами производственного </a:t>
            </a:r>
            <a:r>
              <a:rPr lang="ru-RU" sz="1800" dirty="0" smtClean="0">
                <a:solidFill>
                  <a:schemeClr val="tx1"/>
                </a:solidFill>
                <a:latin typeface="Times New Roman" pitchFamily="18" charset="0"/>
                <a:cs typeface="Times New Roman" pitchFamily="18" charset="0"/>
              </a:rPr>
              <a:t>назначения</a:t>
            </a:r>
            <a:r>
              <a:rPr lang="ru-RU" sz="1800" dirty="0">
                <a:solidFill>
                  <a:schemeClr val="tx1"/>
                </a:solidFill>
                <a:latin typeface="Times New Roman" pitchFamily="18" charset="0"/>
                <a:cs typeface="Times New Roman" pitchFamily="18" charset="0"/>
              </a:rPr>
              <a:t>. В экономике США в последние годы наблюдается </a:t>
            </a:r>
            <a:r>
              <a:rPr lang="ru-RU" sz="1800" b="1" dirty="0" smtClean="0">
                <a:solidFill>
                  <a:schemeClr val="tx1"/>
                </a:solidFill>
                <a:latin typeface="Times New Roman" pitchFamily="18" charset="0"/>
                <a:cs typeface="Times New Roman" pitchFamily="18" charset="0"/>
              </a:rPr>
              <a:t>дефицит </a:t>
            </a:r>
            <a:r>
              <a:rPr lang="ru-RU" sz="1800" b="1" dirty="0">
                <a:solidFill>
                  <a:schemeClr val="tx1"/>
                </a:solidFill>
                <a:latin typeface="Times New Roman" pitchFamily="18" charset="0"/>
                <a:cs typeface="Times New Roman" pitchFamily="18" charset="0"/>
              </a:rPr>
              <a:t>в торговле товарами</a:t>
            </a:r>
            <a:r>
              <a:rPr lang="ru-RU" sz="1800" dirty="0">
                <a:solidFill>
                  <a:schemeClr val="tx1"/>
                </a:solidFill>
                <a:latin typeface="Times New Roman" pitchFamily="18" charset="0"/>
                <a:cs typeface="Times New Roman" pitchFamily="18" charset="0"/>
              </a:rPr>
              <a:t>, который в 1996 году составил 191 млрд. долл. полученных в результате вычитания </a:t>
            </a:r>
            <a:r>
              <a:rPr lang="ru-RU" sz="1800" dirty="0" smtClean="0">
                <a:solidFill>
                  <a:schemeClr val="tx1"/>
                </a:solidFill>
                <a:latin typeface="Times New Roman" pitchFamily="18" charset="0"/>
                <a:cs typeface="Times New Roman" pitchFamily="18" charset="0"/>
              </a:rPr>
              <a:t>суммарно­го </a:t>
            </a:r>
            <a:r>
              <a:rPr lang="ru-RU" sz="1800" dirty="0">
                <a:solidFill>
                  <a:schemeClr val="tx1"/>
                </a:solidFill>
                <a:latin typeface="Times New Roman" pitchFamily="18" charset="0"/>
                <a:cs typeface="Times New Roman" pitchFamily="18" charset="0"/>
              </a:rPr>
              <a:t>объема импортируемых товаров в 813 млрд. долл. из объема экспортируемых, который составил всего 612 млрд. долл. Если величина чистого экспорта является положительной, страна накапливает зарубежные активы. Аналогом чистого экспорта являются </a:t>
            </a:r>
            <a:r>
              <a:rPr lang="ru-RU" sz="1800" b="1" dirty="0">
                <a:solidFill>
                  <a:schemeClr val="tx1"/>
                </a:solidFill>
                <a:latin typeface="Times New Roman" pitchFamily="18" charset="0"/>
                <a:cs typeface="Times New Roman" pitchFamily="18" charset="0"/>
              </a:rPr>
              <a:t>чистые иностранные инвестиции</a:t>
            </a:r>
            <a:r>
              <a:rPr lang="ru-RU" sz="1800" dirty="0">
                <a:solidFill>
                  <a:schemeClr val="tx1"/>
                </a:solidFill>
                <a:latin typeface="Times New Roman" pitchFamily="18" charset="0"/>
                <a:cs typeface="Times New Roman" pitchFamily="18" charset="0"/>
              </a:rPr>
              <a:t>, которые </a:t>
            </a:r>
            <a:r>
              <a:rPr lang="ru-RU" sz="1800" dirty="0" smtClean="0">
                <a:solidFill>
                  <a:schemeClr val="tx1"/>
                </a:solidFill>
                <a:latin typeface="Times New Roman" pitchFamily="18" charset="0"/>
                <a:cs typeface="Times New Roman" pitchFamily="18" charset="0"/>
              </a:rPr>
              <a:t>определяются </a:t>
            </a:r>
            <a:r>
              <a:rPr lang="ru-RU" sz="1800" dirty="0">
                <a:solidFill>
                  <a:schemeClr val="tx1"/>
                </a:solidFill>
                <a:latin typeface="Times New Roman" pitchFamily="18" charset="0"/>
                <a:cs typeface="Times New Roman" pitchFamily="18" charset="0"/>
              </a:rPr>
              <a:t>величиной чистых сбережений или инвестиций за рубежом. Их величина примерно равна чистому экспорту.</a:t>
            </a:r>
          </a:p>
          <a:p>
            <a:pPr marL="914400" lvl="3" indent="0">
              <a:buNone/>
            </a:pPr>
            <a:endParaRPr lang="ru-RU" dirty="0"/>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87624" y="476672"/>
            <a:ext cx="7704856" cy="5688632"/>
          </a:xfrm>
        </p:spPr>
        <p:txBody>
          <a:bodyPr>
            <a:noAutofit/>
          </a:bodyPr>
          <a:lstStyle/>
          <a:p>
            <a:pPr algn="just">
              <a:buFont typeface="+mj-lt"/>
              <a:buAutoNum type="arabicPeriod" startAt="3"/>
            </a:pPr>
            <a:r>
              <a:rPr lang="ru-RU" b="1" dirty="0" smtClean="0">
                <a:latin typeface="Times New Roman" pitchFamily="18" charset="0"/>
                <a:cs typeface="Times New Roman" pitchFamily="18" charset="0"/>
              </a:rPr>
              <a:t>При анализе внешней торговли используется  новый элемент – обменный курс иностранной  валюты, представляющий собой сумму в иностранной валюте,  на которую можно обменять единицу национальной валюты. Когда валютный курс растёт, цены на импортную продукцию снижаются,  а цены, выраженные в иностранной валюте, на экспортируемую продукцию растут , что делают страну менее конкурентоспособной на мировом рынке.  В результате снижается чистый экспорт.</a:t>
            </a:r>
          </a:p>
          <a:p>
            <a:pPr algn="just">
              <a:buFont typeface="+mj-lt"/>
              <a:buAutoNum type="arabicPeriod" startAt="3"/>
            </a:pPr>
            <a:r>
              <a:rPr lang="ru-RU" b="1" dirty="0" smtClean="0">
                <a:latin typeface="Times New Roman" pitchFamily="18" charset="0"/>
                <a:cs typeface="Times New Roman" pitchFamily="18" charset="0"/>
              </a:rPr>
              <a:t>Внешняя торговля, так же как инвестиции и государственные расходы, оказывает влияние на ВВП. С ростом чистого экспорта растёт совокупный спрос на продукцию национального производства. Следовательно, влияние чистого экспорта на выпуск подвержено эффекту мультипликатора. Мультипликатор расходов  в открытой экономике будет  меньше, чем в закрытой,  поскольку часть внутренних расходов идёт на покупку импорта</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Мультипликатор в открытой экономике = 1/(</a:t>
            </a:r>
            <a:r>
              <a:rPr lang="en-US" b="1" dirty="0" err="1" smtClean="0">
                <a:latin typeface="Times New Roman" pitchFamily="18" charset="0"/>
                <a:cs typeface="Times New Roman" pitchFamily="18" charset="0"/>
              </a:rPr>
              <a:t>MPS+MPm</a:t>
            </a:r>
            <a:r>
              <a:rPr lang="en-US" b="1" dirty="0" smtClean="0">
                <a:latin typeface="Times New Roman" pitchFamily="18" charset="0"/>
                <a:cs typeface="Times New Roman" pitchFamily="18" charset="0"/>
              </a:rPr>
              <a:t>)</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Понятно, что при прочих равных условиях мультипликатор в </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открытой экономике  будет меньше, чем в закрытой , так </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как для последней </a:t>
            </a:r>
            <a:r>
              <a:rPr lang="en-US" b="1" dirty="0" err="1" smtClean="0">
                <a:latin typeface="Times New Roman" pitchFamily="18" charset="0"/>
                <a:cs typeface="Times New Roman" pitchFamily="18" charset="0"/>
              </a:rPr>
              <a:t>MPm</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0.</a:t>
            </a:r>
          </a:p>
        </p:txBody>
      </p:sp>
    </p:spTree>
    <p:extLst>
      <p:ext uri="{BB962C8B-B14F-4D97-AF65-F5344CB8AC3E}">
        <p14:creationId xmlns:p14="http://schemas.microsoft.com/office/powerpoint/2010/main" val="38989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15616" y="404664"/>
            <a:ext cx="7776864" cy="6120680"/>
          </a:xfrm>
        </p:spPr>
        <p:txBody>
          <a:bodyPr>
            <a:normAutofit lnSpcReduction="10000"/>
          </a:bodyPr>
          <a:lstStyle/>
          <a:p>
            <a:pPr lvl="0" algn="just">
              <a:buFont typeface="+mj-lt"/>
              <a:buAutoNum type="arabicPeriod" startAt="5"/>
            </a:pPr>
            <a:r>
              <a:rPr lang="ru-RU" dirty="0" smtClean="0">
                <a:solidFill>
                  <a:schemeClr val="tx1"/>
                </a:solidFill>
                <a:latin typeface="Times New Roman" pitchFamily="18" charset="0"/>
                <a:cs typeface="Times New Roman" pitchFamily="18" charset="0"/>
              </a:rPr>
              <a:t>Для </a:t>
            </a:r>
            <a:r>
              <a:rPr lang="ru-RU" dirty="0">
                <a:solidFill>
                  <a:schemeClr val="tx1"/>
                </a:solidFill>
                <a:latin typeface="Times New Roman" pitchFamily="18" charset="0"/>
                <a:cs typeface="Times New Roman" pitchFamily="18" charset="0"/>
              </a:rPr>
              <a:t>открытой экономики разработка кредитно-денежной понтон должна осуществляться с учетом новых факторов. Важным примером является анализ влияния кредитно-денежной политики в малой стране с открытой экономикой и высокой мобильностью капитала. Ей необходимо выравнивать размер процентной ставки с ее значением в тех странах, к валютам которых привязан ее обменный курс. Это значит, что страны с фиксированным курсом не смогут пользоваться кредитно-денежной политикой как независимым макроэкономи­ческим инструментом. Фискальная политика, наоборот, пре­вращается в мощный инструмент осуществления экономической политики, так как влияние налогов не компенсируется изменениями ставки </a:t>
            </a:r>
            <a:r>
              <a:rPr lang="ru-RU" dirty="0" smtClean="0">
                <a:solidFill>
                  <a:schemeClr val="tx1"/>
                </a:solidFill>
                <a:latin typeface="Times New Roman" pitchFamily="18" charset="0"/>
                <a:cs typeface="Times New Roman" pitchFamily="18" charset="0"/>
              </a:rPr>
              <a:t>процента.</a:t>
            </a:r>
            <a:endParaRPr lang="en-US" dirty="0" smtClean="0">
              <a:solidFill>
                <a:schemeClr val="tx1"/>
              </a:solidFill>
              <a:latin typeface="Times New Roman" pitchFamily="18" charset="0"/>
              <a:cs typeface="Times New Roman" pitchFamily="18" charset="0"/>
            </a:endParaRPr>
          </a:p>
          <a:p>
            <a:pPr lvl="0" algn="just">
              <a:buFont typeface="+mj-lt"/>
              <a:buAutoNum type="arabicPeriod" startAt="5"/>
            </a:pPr>
            <a:r>
              <a:rPr lang="ru-RU" dirty="0" smtClean="0">
                <a:solidFill>
                  <a:schemeClr val="tx1"/>
                </a:solidFill>
                <a:latin typeface="Times New Roman" pitchFamily="18" charset="0"/>
                <a:cs typeface="Times New Roman" pitchFamily="18" charset="0"/>
              </a:rPr>
              <a:t>В </a:t>
            </a:r>
            <a:r>
              <a:rPr lang="ru-RU" dirty="0">
                <a:solidFill>
                  <a:schemeClr val="tx1"/>
                </a:solidFill>
                <a:latin typeface="Times New Roman" pitchFamily="18" charset="0"/>
                <a:cs typeface="Times New Roman" pitchFamily="18" charset="0"/>
              </a:rPr>
              <a:t>открытой экономике с плавающим обменным курсом для макроэкономической стабилизации может с успехом применяться кредитно-денежная политика, которая осуществляется каждой страной независимо от других. Международные связи, в данном случае, являются мощным дополнительным рычагом регулирования монетарного механизма внутри страны. Результатом ужесточения кредитно-денежной политики являются более высокие значения процентной ставки, которые привлекают иностранные капиталы, что в свою очередь, ведет к повышению валютного курса. В результате удорожания национальной валюты происходит сокращение чистого экспорта, и это воздействие усиливает отрицательное влияние роста валютного курса на внутренние инвестиции</a:t>
            </a:r>
          </a:p>
          <a:p>
            <a:pPr marL="0" indent="0">
              <a:buNone/>
            </a:pPr>
            <a:endParaRPr lang="ru-RU" dirty="0"/>
          </a:p>
        </p:txBody>
      </p:sp>
    </p:spTree>
    <p:extLst>
      <p:ext uri="{BB962C8B-B14F-4D97-AF65-F5344CB8AC3E}">
        <p14:creationId xmlns:p14="http://schemas.microsoft.com/office/powerpoint/2010/main" val="38379990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59632" y="620688"/>
            <a:ext cx="7488832" cy="3888432"/>
          </a:xfrm>
        </p:spPr>
        <p:txBody>
          <a:bodyPr/>
          <a:lstStyle/>
          <a:p>
            <a:pPr algn="just">
              <a:buFont typeface="+mj-lt"/>
              <a:buAutoNum type="arabicPeriod" startAt="7"/>
            </a:pPr>
            <a:r>
              <a:rPr lang="ru-RU" b="1" dirty="0" smtClean="0">
                <a:latin typeface="Times New Roman" pitchFamily="18" charset="0"/>
                <a:cs typeface="Times New Roman" pitchFamily="18" charset="0"/>
              </a:rPr>
              <a:t>Международная кредитно-денежная политика сыграла важную роль в изменении структуры инвестиций в США в 80-е годы. Ослабление фискальной политики и укрепление доллара привели к снижению чистого экспорта и изменению структуры ВВП: доля продукции материального производства существенно сократилась при одновременном увеличении доли сферы услуг. В условии открытой экономике центральным банкам становится очень сложно осуществлять кредитно-денежную политику из-за отсутствия чётких связей между денежной массой и чистым экспортом. Ситуация усугубляется ещё и тем, что в результате изменения структуры ВВП появляются новые экономические и политические проблемы, связанные с влиянием на экономическое развитие других стран и на задолженность развивающихся стран.</a:t>
            </a:r>
            <a:endParaRPr lang="ru-RU" b="1" dirty="0">
              <a:latin typeface="Times New Roman" pitchFamily="18" charset="0"/>
              <a:cs typeface="Times New Roman" pitchFamily="18" charset="0"/>
            </a:endParaRPr>
          </a:p>
        </p:txBody>
      </p:sp>
    </p:spTree>
    <p:extLst>
      <p:ext uri="{BB962C8B-B14F-4D97-AF65-F5344CB8AC3E}">
        <p14:creationId xmlns:p14="http://schemas.microsoft.com/office/powerpoint/2010/main" val="12780381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87624" y="116632"/>
            <a:ext cx="7848872" cy="6480720"/>
          </a:xfrm>
        </p:spPr>
        <p:txBody>
          <a:bodyPr>
            <a:normAutofit fontScale="70000" lnSpcReduction="20000"/>
          </a:bodyPr>
          <a:lstStyle/>
          <a:p>
            <a:pPr marL="0" lvl="0" indent="0" algn="just">
              <a:buNone/>
            </a:pPr>
            <a:r>
              <a:rPr lang="ru-RU" sz="2600" b="1" dirty="0" smtClean="0">
                <a:solidFill>
                  <a:schemeClr val="tx1"/>
                </a:solidFill>
                <a:latin typeface="Times New Roman" pitchFamily="18" charset="0"/>
                <a:cs typeface="Times New Roman" pitchFamily="18" charset="0"/>
              </a:rPr>
              <a:t>Взаимная зависимость в глобальной экономике.</a:t>
            </a:r>
          </a:p>
          <a:p>
            <a:pPr marL="514350" lvl="0" indent="-514350" algn="just">
              <a:buFont typeface="+mj-lt"/>
              <a:buAutoNum type="arabicPeriod"/>
            </a:pPr>
            <a:r>
              <a:rPr lang="ru-RU" sz="2600" dirty="0" smtClean="0">
                <a:solidFill>
                  <a:schemeClr val="tx1"/>
                </a:solidFill>
                <a:latin typeface="Times New Roman" pitchFamily="18" charset="0"/>
                <a:cs typeface="Times New Roman" pitchFamily="18" charset="0"/>
              </a:rPr>
              <a:t>Присутствие </a:t>
            </a:r>
            <a:r>
              <a:rPr lang="ru-RU" sz="2600" dirty="0">
                <a:solidFill>
                  <a:schemeClr val="tx1"/>
                </a:solidFill>
                <a:latin typeface="Times New Roman" pitchFamily="18" charset="0"/>
                <a:cs typeface="Times New Roman" pitchFamily="18" charset="0"/>
              </a:rPr>
              <a:t>на мировом рынке создает дополнительные </a:t>
            </a:r>
            <a:r>
              <a:rPr lang="ru-RU" sz="2600" dirty="0" smtClean="0">
                <a:solidFill>
                  <a:schemeClr val="tx1"/>
                </a:solidFill>
                <a:latin typeface="Times New Roman" pitchFamily="18" charset="0"/>
                <a:cs typeface="Times New Roman" pitchFamily="18" charset="0"/>
              </a:rPr>
              <a:t>возможности </a:t>
            </a:r>
            <a:r>
              <a:rPr lang="ru-RU" sz="2600" dirty="0">
                <a:solidFill>
                  <a:schemeClr val="tx1"/>
                </a:solidFill>
                <a:latin typeface="Times New Roman" pitchFamily="18" charset="0"/>
                <a:cs typeface="Times New Roman" pitchFamily="18" charset="0"/>
              </a:rPr>
              <a:t>и стимулы для ускорения экономического роста страны в долгосрочном периоде. Возможно, что наиболее важными из них являются сбережения и инвестиции, так как это очень мобильные показатели, которые также определяют инвестиционный климат в разных странах и, в частности, стимулы для инвестиций. </a:t>
            </a:r>
            <a:endParaRPr lang="ru-RU" sz="2600" dirty="0" smtClean="0">
              <a:solidFill>
                <a:schemeClr val="tx1"/>
              </a:solidFill>
              <a:latin typeface="Times New Roman" pitchFamily="18" charset="0"/>
              <a:cs typeface="Times New Roman" pitchFamily="18" charset="0"/>
            </a:endParaRPr>
          </a:p>
          <a:p>
            <a:pPr marL="514350" lvl="0" indent="-514350" algn="just">
              <a:buFont typeface="+mj-lt"/>
              <a:buAutoNum type="arabicPeriod"/>
            </a:pPr>
            <a:r>
              <a:rPr lang="ru-RU" sz="2600" dirty="0" smtClean="0">
                <a:solidFill>
                  <a:schemeClr val="tx1"/>
                </a:solidFill>
                <a:latin typeface="Times New Roman" pitchFamily="18" charset="0"/>
                <a:cs typeface="Times New Roman" pitchFamily="18" charset="0"/>
              </a:rPr>
              <a:t>Иностранный </a:t>
            </a:r>
            <a:r>
              <a:rPr lang="ru-RU" sz="2600" dirty="0">
                <a:solidFill>
                  <a:schemeClr val="tx1"/>
                </a:solidFill>
                <a:latin typeface="Times New Roman" pitchFamily="18" charset="0"/>
                <a:cs typeface="Times New Roman" pitchFamily="18" charset="0"/>
              </a:rPr>
              <a:t>сектор дает дополнительные источники инвестиций, а также предоставляет дополнительные возможности для сбережений. Более высокие внутренние сбережения — не важно, за счет частных сбережений или снижения дефицита государственного бюджета — приведут к увеличению суммы внутренних инвестиций и к росту чистого экспорта. В долгосрочном периоде положение страны в международной торговле сказывается на ее норме сбережений и норме инвестиций. Так, сокращение дефицита во внешней торговле </a:t>
            </a:r>
            <a:r>
              <a:rPr lang="ru-RU" sz="2600" dirty="0" smtClean="0">
                <a:solidFill>
                  <a:schemeClr val="tx1"/>
                </a:solidFill>
                <a:latin typeface="Times New Roman" pitchFamily="18" charset="0"/>
                <a:cs typeface="Times New Roman" pitchFamily="18" charset="0"/>
              </a:rPr>
              <a:t>требует </a:t>
            </a:r>
            <a:r>
              <a:rPr lang="ru-RU" sz="2600" dirty="0">
                <a:solidFill>
                  <a:schemeClr val="tx1"/>
                </a:solidFill>
                <a:latin typeface="Times New Roman" pitchFamily="18" charset="0"/>
                <a:cs typeface="Times New Roman" pitchFamily="18" charset="0"/>
              </a:rPr>
              <a:t>соответствующего изменения внутренних сбережений и инвестиций. Важный механизм приведения товарных потоков в соответствие с внутренними сбережениями и </a:t>
            </a:r>
            <a:r>
              <a:rPr lang="ru-RU" sz="2600" dirty="0" smtClean="0">
                <a:solidFill>
                  <a:schemeClr val="tx1"/>
                </a:solidFill>
                <a:latin typeface="Times New Roman" pitchFamily="18" charset="0"/>
                <a:cs typeface="Times New Roman" pitchFamily="18" charset="0"/>
              </a:rPr>
              <a:t>инвестициями </a:t>
            </a:r>
            <a:r>
              <a:rPr lang="ru-RU" sz="2600" dirty="0">
                <a:solidFill>
                  <a:schemeClr val="tx1"/>
                </a:solidFill>
                <a:latin typeface="Times New Roman" pitchFamily="18" charset="0"/>
                <a:cs typeface="Times New Roman" pitchFamily="18" charset="0"/>
              </a:rPr>
              <a:t>осуществляется посредством валютных </a:t>
            </a:r>
            <a:r>
              <a:rPr lang="ru-RU" sz="2600" dirty="0" smtClean="0">
                <a:solidFill>
                  <a:schemeClr val="tx1"/>
                </a:solidFill>
                <a:latin typeface="Times New Roman" pitchFamily="18" charset="0"/>
                <a:cs typeface="Times New Roman" pitchFamily="18" charset="0"/>
              </a:rPr>
              <a:t>курсов.</a:t>
            </a:r>
          </a:p>
          <a:p>
            <a:pPr marL="514350" lvl="0" indent="-514350" algn="just">
              <a:buFont typeface="+mj-lt"/>
              <a:buAutoNum type="arabicPeriod"/>
            </a:pPr>
            <a:r>
              <a:rPr lang="ru-RU" sz="2600" dirty="0" smtClean="0">
                <a:solidFill>
                  <a:schemeClr val="tx1"/>
                </a:solidFill>
                <a:latin typeface="Times New Roman" pitchFamily="18" charset="0"/>
                <a:cs typeface="Times New Roman" pitchFamily="18" charset="0"/>
              </a:rPr>
              <a:t>Помимо </a:t>
            </a:r>
            <a:r>
              <a:rPr lang="ru-RU" sz="2600" dirty="0">
                <a:solidFill>
                  <a:schemeClr val="tx1"/>
                </a:solidFill>
                <a:latin typeface="Times New Roman" pitchFamily="18" charset="0"/>
                <a:cs typeface="Times New Roman" pitchFamily="18" charset="0"/>
              </a:rPr>
              <a:t>стимулирования высокого уровня сбережений и </a:t>
            </a:r>
            <a:r>
              <a:rPr lang="ru-RU" sz="2600" dirty="0" smtClean="0">
                <a:solidFill>
                  <a:schemeClr val="tx1"/>
                </a:solidFill>
                <a:latin typeface="Times New Roman" pitchFamily="18" charset="0"/>
                <a:cs typeface="Times New Roman" pitchFamily="18" charset="0"/>
              </a:rPr>
              <a:t>инвестиций</a:t>
            </a:r>
            <a:r>
              <a:rPr lang="ru-RU" sz="2600" dirty="0">
                <a:solidFill>
                  <a:schemeClr val="tx1"/>
                </a:solidFill>
                <a:latin typeface="Times New Roman" pitchFamily="18" charset="0"/>
                <a:cs typeface="Times New Roman" pitchFamily="18" charset="0"/>
              </a:rPr>
              <a:t>, страны могут добиться ускорения экономического роста за счет проведения определенной политики и </a:t>
            </a:r>
            <a:r>
              <a:rPr lang="ru-RU" sz="2600" dirty="0" smtClean="0">
                <a:solidFill>
                  <a:schemeClr val="tx1"/>
                </a:solidFill>
                <a:latin typeface="Times New Roman" pitchFamily="18" charset="0"/>
                <a:cs typeface="Times New Roman" pitchFamily="18" charset="0"/>
              </a:rPr>
              <a:t>формирования </a:t>
            </a:r>
            <a:r>
              <a:rPr lang="ru-RU" sz="2600" dirty="0">
                <a:solidFill>
                  <a:schemeClr val="tx1"/>
                </a:solidFill>
                <a:latin typeface="Times New Roman" pitchFamily="18" charset="0"/>
                <a:cs typeface="Times New Roman" pitchFamily="18" charset="0"/>
              </a:rPr>
              <a:t>определенных институтов. Важными условиями является стабильный макроэкономический климат, гарантированные права собственности на материальные активы, а так же на интеллектуальную собственность, конвертируемость валюты при очень низких ограничениях на пути потоков </a:t>
            </a:r>
            <a:r>
              <a:rPr lang="ru-RU" sz="2600" dirty="0" smtClean="0">
                <a:solidFill>
                  <a:schemeClr val="tx1"/>
                </a:solidFill>
                <a:latin typeface="Times New Roman" pitchFamily="18" charset="0"/>
                <a:cs typeface="Times New Roman" pitchFamily="18" charset="0"/>
              </a:rPr>
              <a:t>капитала</a:t>
            </a:r>
            <a:r>
              <a:rPr lang="ru-RU" sz="2600" dirty="0">
                <a:solidFill>
                  <a:schemeClr val="tx1"/>
                </a:solidFill>
                <a:latin typeface="Times New Roman" pitchFamily="18" charset="0"/>
                <a:cs typeface="Times New Roman" pitchFamily="18" charset="0"/>
              </a:rPr>
              <a:t>, политическая и экономическая </a:t>
            </a:r>
            <a:r>
              <a:rPr lang="ru-RU" sz="2600" dirty="0" smtClean="0">
                <a:solidFill>
                  <a:schemeClr val="tx1"/>
                </a:solidFill>
                <a:latin typeface="Times New Roman" pitchFamily="18" charset="0"/>
                <a:cs typeface="Times New Roman" pitchFamily="18" charset="0"/>
              </a:rPr>
              <a:t>стабильность.</a:t>
            </a:r>
            <a:endParaRPr lang="ru-RU" sz="2600" dirty="0">
              <a:solidFill>
                <a:schemeClr val="tx1"/>
              </a:solidFill>
              <a:latin typeface="Times New Roman" pitchFamily="18" charset="0"/>
              <a:cs typeface="Times New Roman" pitchFamily="18" charset="0"/>
            </a:endParaRPr>
          </a:p>
          <a:p>
            <a:pPr marL="914400" lvl="3" indent="0">
              <a:buNone/>
            </a:pPr>
            <a:endParaRPr lang="ru-RU" dirty="0"/>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476672"/>
            <a:ext cx="7992888" cy="5616624"/>
          </a:xfrm>
        </p:spPr>
        <p:txBody>
          <a:bodyPr>
            <a:normAutofit/>
          </a:bodyPr>
          <a:lstStyle/>
          <a:p>
            <a:pPr marL="0" indent="0" algn="ctr">
              <a:buNone/>
            </a:pPr>
            <a:r>
              <a:rPr lang="ru-RU" sz="2400" b="1" dirty="0">
                <a:solidFill>
                  <a:schemeClr val="tx1"/>
                </a:solidFill>
                <a:latin typeface="Times New Roman" pitchFamily="18" charset="0"/>
                <a:cs typeface="Times New Roman" pitchFamily="18" charset="0"/>
              </a:rPr>
              <a:t>КЛЮЧЕВЫЕ </a:t>
            </a:r>
            <a:r>
              <a:rPr lang="ru-RU" sz="2400" b="1" dirty="0" smtClean="0">
                <a:solidFill>
                  <a:schemeClr val="tx1"/>
                </a:solidFill>
                <a:latin typeface="Times New Roman" pitchFamily="18" charset="0"/>
                <a:cs typeface="Times New Roman" pitchFamily="18" charset="0"/>
              </a:rPr>
              <a:t>ПОНЯТИЯ.</a:t>
            </a:r>
            <a:endParaRPr lang="ru-RU" sz="2400" b="1" dirty="0">
              <a:solidFill>
                <a:schemeClr val="tx1"/>
              </a:solidFill>
              <a:latin typeface="Times New Roman" pitchFamily="18" charset="0"/>
              <a:cs typeface="Times New Roman" pitchFamily="18" charset="0"/>
            </a:endParaRPr>
          </a:p>
          <a:p>
            <a:pPr marL="0" indent="0">
              <a:buNone/>
            </a:pPr>
            <a:r>
              <a:rPr lang="ru-RU" dirty="0">
                <a:solidFill>
                  <a:schemeClr val="tx1"/>
                </a:solidFill>
                <a:latin typeface="Times New Roman" pitchFamily="18" charset="0"/>
                <a:cs typeface="Times New Roman" pitchFamily="18" charset="0"/>
              </a:rPr>
              <a:t> </a:t>
            </a:r>
          </a:p>
          <a:p>
            <a:pPr lvl="0" algn="just"/>
            <a:r>
              <a:rPr lang="ru-RU" dirty="0">
                <a:solidFill>
                  <a:schemeClr val="tx1"/>
                </a:solidFill>
                <a:latin typeface="Times New Roman" pitchFamily="18" charset="0"/>
                <a:cs typeface="Times New Roman" pitchFamily="18" charset="0"/>
              </a:rPr>
              <a:t>Кривая С +</a:t>
            </a:r>
            <a:r>
              <a:rPr lang="en-US" dirty="0">
                <a:solidFill>
                  <a:schemeClr val="tx1"/>
                </a:solidFill>
                <a:latin typeface="Times New Roman" pitchFamily="18" charset="0"/>
                <a:cs typeface="Times New Roman" pitchFamily="18" charset="0"/>
              </a:rPr>
              <a:t>I</a:t>
            </a:r>
            <a:r>
              <a:rPr lang="ru-RU" dirty="0">
                <a:solidFill>
                  <a:schemeClr val="tx1"/>
                </a:solidFill>
                <a:latin typeface="Times New Roman" pitchFamily="18" charset="0"/>
                <a:cs typeface="Times New Roman" pitchFamily="18" charset="0"/>
              </a:rPr>
              <a:t> + G + X</a:t>
            </a:r>
          </a:p>
          <a:p>
            <a:pPr lvl="0" algn="just"/>
            <a:r>
              <a:rPr lang="ru-RU" dirty="0">
                <a:solidFill>
                  <a:schemeClr val="tx1"/>
                </a:solidFill>
                <a:latin typeface="Times New Roman" pitchFamily="18" charset="0"/>
                <a:cs typeface="Times New Roman" pitchFamily="18" charset="0"/>
              </a:rPr>
              <a:t>Чистый экспорт Х=</a:t>
            </a:r>
            <a:r>
              <a:rPr lang="ru-RU" dirty="0" err="1">
                <a:solidFill>
                  <a:schemeClr val="tx1"/>
                </a:solidFill>
                <a:latin typeface="Times New Roman" pitchFamily="18" charset="0"/>
                <a:cs typeface="Times New Roman" pitchFamily="18" charset="0"/>
              </a:rPr>
              <a:t>Ех</a:t>
            </a:r>
            <a:r>
              <a:rPr lang="ru-RU" dirty="0">
                <a:solidFill>
                  <a:schemeClr val="tx1"/>
                </a:solidFill>
                <a:latin typeface="Times New Roman" pitchFamily="18" charset="0"/>
                <a:cs typeface="Times New Roman" pitchFamily="18" charset="0"/>
              </a:rPr>
              <a:t>-</a:t>
            </a:r>
            <a:r>
              <a:rPr lang="en-US" dirty="0" err="1">
                <a:solidFill>
                  <a:schemeClr val="tx1"/>
                </a:solidFill>
                <a:latin typeface="Times New Roman" pitchFamily="18" charset="0"/>
                <a:cs typeface="Times New Roman" pitchFamily="18" charset="0"/>
              </a:rPr>
              <a:t>Im</a:t>
            </a:r>
            <a:r>
              <a:rPr lang="en-US" dirty="0">
                <a:solidFill>
                  <a:schemeClr val="tx1"/>
                </a:solidFill>
                <a:latin typeface="Times New Roman" pitchFamily="18" charset="0"/>
                <a:cs typeface="Times New Roman" pitchFamily="18" charset="0"/>
              </a:rPr>
              <a:t> </a:t>
            </a:r>
            <a:endParaRPr lang="ru-RU" dirty="0">
              <a:solidFill>
                <a:schemeClr val="tx1"/>
              </a:solidFill>
              <a:latin typeface="Times New Roman" pitchFamily="18" charset="0"/>
              <a:cs typeface="Times New Roman" pitchFamily="18" charset="0"/>
            </a:endParaRPr>
          </a:p>
          <a:p>
            <a:pPr lvl="0" algn="just"/>
            <a:r>
              <a:rPr lang="ru-RU" dirty="0">
                <a:solidFill>
                  <a:schemeClr val="tx1"/>
                </a:solidFill>
                <a:latin typeface="Times New Roman" pitchFamily="18" charset="0"/>
                <a:cs typeface="Times New Roman" pitchFamily="18" charset="0"/>
              </a:rPr>
              <a:t>Внутренний спрос или расходы в ВВП</a:t>
            </a:r>
          </a:p>
          <a:p>
            <a:pPr lvl="0" algn="just"/>
            <a:r>
              <a:rPr lang="ru-RU" dirty="0">
                <a:solidFill>
                  <a:schemeClr val="tx1"/>
                </a:solidFill>
                <a:latin typeface="Times New Roman" pitchFamily="18" charset="0"/>
                <a:cs typeface="Times New Roman" pitchFamily="18" charset="0"/>
              </a:rPr>
              <a:t>Предельная склонность к импорту МР</a:t>
            </a:r>
            <a:r>
              <a:rPr lang="en-US" dirty="0">
                <a:solidFill>
                  <a:schemeClr val="tx1"/>
                </a:solidFill>
                <a:latin typeface="Times New Roman" pitchFamily="18" charset="0"/>
                <a:cs typeface="Times New Roman" pitchFamily="18" charset="0"/>
              </a:rPr>
              <a:t>m </a:t>
            </a:r>
            <a:endParaRPr lang="ru-RU" dirty="0">
              <a:solidFill>
                <a:schemeClr val="tx1"/>
              </a:solidFill>
              <a:latin typeface="Times New Roman" pitchFamily="18" charset="0"/>
              <a:cs typeface="Times New Roman" pitchFamily="18" charset="0"/>
            </a:endParaRPr>
          </a:p>
          <a:p>
            <a:pPr lvl="0" algn="just"/>
            <a:r>
              <a:rPr lang="ru-RU" dirty="0">
                <a:solidFill>
                  <a:schemeClr val="tx1"/>
                </a:solidFill>
                <a:latin typeface="Times New Roman" pitchFamily="18" charset="0"/>
                <a:cs typeface="Times New Roman" pitchFamily="18" charset="0"/>
              </a:rPr>
              <a:t>Валютный курс</a:t>
            </a:r>
          </a:p>
          <a:p>
            <a:pPr lvl="0"/>
            <a:r>
              <a:rPr lang="ru-RU" dirty="0">
                <a:solidFill>
                  <a:schemeClr val="tx1"/>
                </a:solidFill>
                <a:latin typeface="Times New Roman" pitchFamily="18" charset="0"/>
                <a:cs typeface="Times New Roman" pitchFamily="18" charset="0"/>
              </a:rPr>
              <a:t>Мультипликатор: </a:t>
            </a:r>
            <a:br>
              <a:rPr lang="ru-RU" dirty="0">
                <a:solidFill>
                  <a:schemeClr val="tx1"/>
                </a:solidFill>
                <a:latin typeface="Times New Roman" pitchFamily="18" charset="0"/>
                <a:cs typeface="Times New Roman" pitchFamily="18" charset="0"/>
              </a:rPr>
            </a:br>
            <a:r>
              <a:rPr lang="ru-RU" dirty="0">
                <a:solidFill>
                  <a:schemeClr val="tx1"/>
                </a:solidFill>
                <a:latin typeface="Times New Roman" pitchFamily="18" charset="0"/>
                <a:cs typeface="Times New Roman" pitchFamily="18" charset="0"/>
              </a:rPr>
              <a:t>в закрытой экономике =1 /MPS</a:t>
            </a:r>
          </a:p>
          <a:p>
            <a:pPr marL="0" indent="0" algn="just">
              <a:buNone/>
            </a:pPr>
            <a:r>
              <a:rPr lang="ru-RU" dirty="0" smtClean="0">
                <a:solidFill>
                  <a:schemeClr val="tx1"/>
                </a:solidFill>
                <a:latin typeface="Times New Roman" pitchFamily="18" charset="0"/>
                <a:cs typeface="Times New Roman" pitchFamily="18" charset="0"/>
              </a:rPr>
              <a:t>     в </a:t>
            </a:r>
            <a:r>
              <a:rPr lang="ru-RU" dirty="0">
                <a:solidFill>
                  <a:schemeClr val="tx1"/>
                </a:solidFill>
                <a:latin typeface="Times New Roman" pitchFamily="18" charset="0"/>
                <a:cs typeface="Times New Roman" pitchFamily="18" charset="0"/>
              </a:rPr>
              <a:t>открытой экономике = 1 /(MPS + МР</a:t>
            </a:r>
            <a:r>
              <a:rPr lang="en-US" dirty="0">
                <a:solidFill>
                  <a:schemeClr val="tx1"/>
                </a:solidFill>
                <a:latin typeface="Times New Roman" pitchFamily="18" charset="0"/>
                <a:cs typeface="Times New Roman" pitchFamily="18" charset="0"/>
              </a:rPr>
              <a:t>m</a:t>
            </a:r>
            <a:r>
              <a:rPr lang="ru-RU" dirty="0">
                <a:solidFill>
                  <a:schemeClr val="tx1"/>
                </a:solidFill>
                <a:latin typeface="Times New Roman" pitchFamily="18" charset="0"/>
                <a:cs typeface="Times New Roman" pitchFamily="18" charset="0"/>
              </a:rPr>
              <a:t>)</a:t>
            </a:r>
          </a:p>
          <a:p>
            <a:pPr lvl="0" algn="just"/>
            <a:r>
              <a:rPr lang="ru-RU" dirty="0">
                <a:solidFill>
                  <a:schemeClr val="tx1"/>
                </a:solidFill>
                <a:latin typeface="Times New Roman" pitchFamily="18" charset="0"/>
                <a:cs typeface="Times New Roman" pitchFamily="18" charset="0"/>
              </a:rPr>
              <a:t>Влияние товарных потоков на ВВП, влияние валютного курса на ВВП</a:t>
            </a:r>
          </a:p>
          <a:p>
            <a:pPr lvl="0" algn="just"/>
            <a:r>
              <a:rPr lang="ru-RU" dirty="0">
                <a:solidFill>
                  <a:schemeClr val="tx1"/>
                </a:solidFill>
                <a:latin typeface="Times New Roman" pitchFamily="18" charset="0"/>
                <a:cs typeface="Times New Roman" pitchFamily="18" charset="0"/>
              </a:rPr>
              <a:t>Равновесие уровней сбережений и инвестиций в открытой экономике</a:t>
            </a:r>
          </a:p>
          <a:p>
            <a:pPr lvl="0" algn="just"/>
            <a:r>
              <a:rPr lang="ru-RU" dirty="0">
                <a:solidFill>
                  <a:schemeClr val="tx1"/>
                </a:solidFill>
                <a:latin typeface="Times New Roman" pitchFamily="18" charset="0"/>
                <a:cs typeface="Times New Roman" pitchFamily="18" charset="0"/>
              </a:rPr>
              <a:t>Равновесие уровней сбережений и инвестиций в закрытой экономике</a:t>
            </a:r>
          </a:p>
          <a:p>
            <a:pPr lvl="0" algn="just"/>
            <a:r>
              <a:rPr lang="ru-RU" dirty="0">
                <a:solidFill>
                  <a:schemeClr val="tx1"/>
                </a:solidFill>
                <a:latin typeface="Times New Roman" pitchFamily="18" charset="0"/>
                <a:cs typeface="Times New Roman" pitchFamily="18" charset="0"/>
              </a:rPr>
              <a:t> Политика экономического роста в открытой экономике </a:t>
            </a:r>
          </a:p>
          <a:p>
            <a:pPr marL="0" indent="0">
              <a:buNone/>
            </a:pPr>
            <a:endParaRPr lang="ru-RU" dirty="0"/>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971600" y="476672"/>
            <a:ext cx="8064896" cy="6192688"/>
          </a:xfrm>
        </p:spPr>
        <p:txBody>
          <a:bodyPr>
            <a:normAutofit fontScale="92500" lnSpcReduction="10000"/>
          </a:bodyPr>
          <a:lstStyle/>
          <a:p>
            <a:pPr marL="0" indent="0" algn="ctr">
              <a:buNone/>
            </a:pPr>
            <a:r>
              <a:rPr lang="ru-RU" sz="2400" b="1" dirty="0" smtClean="0">
                <a:solidFill>
                  <a:schemeClr val="tx1"/>
                </a:solidFill>
                <a:latin typeface="Times New Roman" pitchFamily="18" charset="0"/>
                <a:cs typeface="Times New Roman" pitchFamily="18" charset="0"/>
              </a:rPr>
              <a:t>ВОПРОСЫ </a:t>
            </a:r>
            <a:r>
              <a:rPr lang="ru-RU" sz="2400" b="1" dirty="0">
                <a:solidFill>
                  <a:schemeClr val="tx1"/>
                </a:solidFill>
                <a:latin typeface="Times New Roman" pitchFamily="18" charset="0"/>
                <a:cs typeface="Times New Roman" pitchFamily="18" charset="0"/>
              </a:rPr>
              <a:t>ДЛЯ </a:t>
            </a:r>
            <a:r>
              <a:rPr lang="ru-RU" sz="2400" b="1" dirty="0" smtClean="0">
                <a:solidFill>
                  <a:schemeClr val="tx1"/>
                </a:solidFill>
                <a:latin typeface="Times New Roman" pitchFamily="18" charset="0"/>
                <a:cs typeface="Times New Roman" pitchFamily="18" charset="0"/>
              </a:rPr>
              <a:t>ОБСУЖДЕНИЯ.</a:t>
            </a:r>
          </a:p>
          <a:p>
            <a:pPr marL="0" indent="0" algn="just">
              <a:buNone/>
            </a:pPr>
            <a:endParaRPr lang="ru-RU" sz="2000" b="1" dirty="0">
              <a:solidFill>
                <a:schemeClr val="tx1"/>
              </a:solidFill>
              <a:latin typeface="Times New Roman" pitchFamily="18" charset="0"/>
              <a:cs typeface="Times New Roman" pitchFamily="18" charset="0"/>
            </a:endParaRPr>
          </a:p>
          <a:p>
            <a:pPr lvl="0" algn="just">
              <a:buFont typeface="+mj-lt"/>
              <a:buAutoNum type="arabicPeriod"/>
            </a:pPr>
            <a:r>
              <a:rPr lang="ru-RU" sz="2000" dirty="0">
                <a:solidFill>
                  <a:schemeClr val="tx1"/>
                </a:solidFill>
                <a:latin typeface="Times New Roman" pitchFamily="18" charset="0"/>
                <a:cs typeface="Times New Roman" pitchFamily="18" charset="0"/>
              </a:rPr>
              <a:t>Предположим, что экспансионистская кредитно-денежная </a:t>
            </a:r>
            <a:r>
              <a:rPr lang="ru-RU" sz="2000" dirty="0" smtClean="0">
                <a:solidFill>
                  <a:schemeClr val="tx1"/>
                </a:solidFill>
                <a:latin typeface="Times New Roman" pitchFamily="18" charset="0"/>
                <a:cs typeface="Times New Roman" pitchFamily="18" charset="0"/>
              </a:rPr>
              <a:t>политика </a:t>
            </a:r>
            <a:r>
              <a:rPr lang="ru-RU" sz="2000" dirty="0">
                <a:solidFill>
                  <a:schemeClr val="tx1"/>
                </a:solidFill>
                <a:latin typeface="Times New Roman" pitchFamily="18" charset="0"/>
                <a:cs typeface="Times New Roman" pitchFamily="18" charset="0"/>
              </a:rPr>
              <a:t>приведет в краткосрочном периоде к снижению курса доллара относительно валют торговых партнеров Америки и к меньшему использованию ресурсов. Объясните механизм, </a:t>
            </a:r>
            <a:r>
              <a:rPr lang="ru-RU" sz="2000" dirty="0" smtClean="0">
                <a:solidFill>
                  <a:schemeClr val="tx1"/>
                </a:solidFill>
                <a:latin typeface="Times New Roman" pitchFamily="18" charset="0"/>
                <a:cs typeface="Times New Roman" pitchFamily="18" charset="0"/>
              </a:rPr>
              <a:t>посредством </a:t>
            </a:r>
            <a:r>
              <a:rPr lang="ru-RU" sz="2000" dirty="0">
                <a:solidFill>
                  <a:schemeClr val="tx1"/>
                </a:solidFill>
                <a:latin typeface="Times New Roman" pitchFamily="18" charset="0"/>
                <a:cs typeface="Times New Roman" pitchFamily="18" charset="0"/>
              </a:rPr>
              <a:t>которого будет осуществляться подъем экономиче­ской активности в США. Объясните, как внешняя торговля </a:t>
            </a:r>
            <a:r>
              <a:rPr lang="ru-RU" sz="2000" dirty="0" smtClean="0">
                <a:solidFill>
                  <a:schemeClr val="tx1"/>
                </a:solidFill>
                <a:latin typeface="Times New Roman" pitchFamily="18" charset="0"/>
                <a:cs typeface="Times New Roman" pitchFamily="18" charset="0"/>
              </a:rPr>
              <a:t>будет </a:t>
            </a:r>
            <a:r>
              <a:rPr lang="ru-RU" sz="2000" dirty="0">
                <a:solidFill>
                  <a:schemeClr val="tx1"/>
                </a:solidFill>
                <a:latin typeface="Times New Roman" pitchFamily="18" charset="0"/>
                <a:cs typeface="Times New Roman" pitchFamily="18" charset="0"/>
              </a:rPr>
              <a:t>влиять на увеличение внутренних инвестиций.</a:t>
            </a:r>
          </a:p>
          <a:p>
            <a:pPr lvl="0" algn="just">
              <a:buFont typeface="+mj-lt"/>
              <a:buAutoNum type="arabicPeriod"/>
            </a:pPr>
            <a:r>
              <a:rPr lang="ru-RU" sz="2000" dirty="0">
                <a:solidFill>
                  <a:schemeClr val="tx1"/>
                </a:solidFill>
                <a:latin typeface="Times New Roman" pitchFamily="18" charset="0"/>
                <a:cs typeface="Times New Roman" pitchFamily="18" charset="0"/>
              </a:rPr>
              <a:t>Объясните изменение объемов экспорта и ВВП, используя данные табл. </a:t>
            </a:r>
            <a:r>
              <a:rPr lang="ru-RU" sz="2000" dirty="0" smtClean="0">
                <a:solidFill>
                  <a:schemeClr val="tx1"/>
                </a:solidFill>
                <a:latin typeface="Times New Roman" pitchFamily="18" charset="0"/>
                <a:cs typeface="Times New Roman" pitchFamily="18" charset="0"/>
              </a:rPr>
              <a:t>1</a:t>
            </a:r>
            <a:r>
              <a:rPr lang="ru-RU" sz="2000" dirty="0">
                <a:solidFill>
                  <a:schemeClr val="tx1"/>
                </a:solidFill>
                <a:latin typeface="Times New Roman" pitchFamily="18" charset="0"/>
                <a:cs typeface="Times New Roman" pitchFamily="18" charset="0"/>
              </a:rPr>
              <a:t>, в следующих ситуациях:</a:t>
            </a:r>
          </a:p>
          <a:p>
            <a:pPr marL="0" indent="0" algn="just">
              <a:buNone/>
            </a:pPr>
            <a:r>
              <a:rPr lang="ru-RU" sz="2000" dirty="0" smtClean="0">
                <a:solidFill>
                  <a:schemeClr val="tx1"/>
                </a:solidFill>
                <a:latin typeface="Times New Roman" pitchFamily="18" charset="0"/>
                <a:cs typeface="Times New Roman" pitchFamily="18" charset="0"/>
              </a:rPr>
              <a:t>	■ </a:t>
            </a:r>
            <a:r>
              <a:rPr lang="ru-RU" sz="2000" dirty="0">
                <a:solidFill>
                  <a:schemeClr val="tx1"/>
                </a:solidFill>
                <a:latin typeface="Times New Roman" pitchFamily="18" charset="0"/>
                <a:cs typeface="Times New Roman" pitchFamily="18" charset="0"/>
              </a:rPr>
              <a:t>Увеличение инвестиций (</a:t>
            </a:r>
            <a:r>
              <a:rPr lang="en-US" sz="2000" dirty="0">
                <a:solidFill>
                  <a:schemeClr val="tx1"/>
                </a:solidFill>
                <a:latin typeface="Times New Roman" pitchFamily="18" charset="0"/>
                <a:cs typeface="Times New Roman" pitchFamily="18" charset="0"/>
              </a:rPr>
              <a:t>I</a:t>
            </a:r>
            <a:r>
              <a:rPr lang="ru-RU" sz="2000" dirty="0">
                <a:solidFill>
                  <a:schemeClr val="tx1"/>
                </a:solidFill>
                <a:latin typeface="Times New Roman" pitchFamily="18" charset="0"/>
                <a:cs typeface="Times New Roman" pitchFamily="18" charset="0"/>
              </a:rPr>
              <a:t>) на 100 млрд. долл.</a:t>
            </a:r>
          </a:p>
          <a:p>
            <a:pPr marL="0" indent="0" algn="just">
              <a:buNone/>
            </a:pPr>
            <a:r>
              <a:rPr lang="ru-RU" sz="2000" dirty="0" smtClean="0">
                <a:solidFill>
                  <a:schemeClr val="tx1"/>
                </a:solidFill>
                <a:latin typeface="Times New Roman" pitchFamily="18" charset="0"/>
                <a:cs typeface="Times New Roman" pitchFamily="18" charset="0"/>
              </a:rPr>
              <a:t>	■ </a:t>
            </a:r>
            <a:r>
              <a:rPr lang="ru-RU" sz="2000" dirty="0">
                <a:solidFill>
                  <a:schemeClr val="tx1"/>
                </a:solidFill>
                <a:latin typeface="Times New Roman" pitchFamily="18" charset="0"/>
                <a:cs typeface="Times New Roman" pitchFamily="18" charset="0"/>
              </a:rPr>
              <a:t>Уменьшение государственных расходов (</a:t>
            </a:r>
            <a:r>
              <a:rPr lang="en-US" sz="2000" i="1" dirty="0">
                <a:solidFill>
                  <a:schemeClr val="tx1"/>
                </a:solidFill>
                <a:latin typeface="Times New Roman" pitchFamily="18" charset="0"/>
                <a:cs typeface="Times New Roman" pitchFamily="18" charset="0"/>
              </a:rPr>
              <a:t>G</a:t>
            </a:r>
            <a:r>
              <a:rPr lang="ru-RU" sz="2000" i="1" dirty="0">
                <a:solidFill>
                  <a:schemeClr val="tx1"/>
                </a:solidFill>
                <a:latin typeface="Times New Roman" pitchFamily="18" charset="0"/>
                <a:cs typeface="Times New Roman" pitchFamily="18" charset="0"/>
              </a:rPr>
              <a:t>)</a:t>
            </a:r>
            <a:r>
              <a:rPr lang="ru-RU" sz="2000" dirty="0">
                <a:solidFill>
                  <a:schemeClr val="tx1"/>
                </a:solidFill>
                <a:latin typeface="Times New Roman" pitchFamily="18" charset="0"/>
                <a:cs typeface="Times New Roman" pitchFamily="18" charset="0"/>
              </a:rPr>
              <a:t> на 50 млрд. долл.</a:t>
            </a:r>
          </a:p>
          <a:p>
            <a:pPr marL="0" indent="0" algn="just">
              <a:buNone/>
            </a:pPr>
            <a:r>
              <a:rPr lang="ru-RU" sz="2000" dirty="0" smtClean="0">
                <a:solidFill>
                  <a:schemeClr val="tx1"/>
                </a:solidFill>
                <a:latin typeface="Times New Roman" pitchFamily="18" charset="0"/>
                <a:cs typeface="Times New Roman" pitchFamily="18" charset="0"/>
              </a:rPr>
              <a:t>	■ </a:t>
            </a:r>
            <a:r>
              <a:rPr lang="ru-RU" sz="2000" dirty="0">
                <a:solidFill>
                  <a:schemeClr val="tx1"/>
                </a:solidFill>
                <a:latin typeface="Times New Roman" pitchFamily="18" charset="0"/>
                <a:cs typeface="Times New Roman" pitchFamily="18" charset="0"/>
              </a:rPr>
              <a:t>Рост объемов производства за рубежом привел к </a:t>
            </a:r>
            <a:r>
              <a:rPr lang="ru-RU" sz="2000" dirty="0" smtClean="0">
                <a:solidFill>
                  <a:schemeClr val="tx1"/>
                </a:solidFill>
                <a:latin typeface="Times New Roman" pitchFamily="18" charset="0"/>
                <a:cs typeface="Times New Roman" pitchFamily="18" charset="0"/>
              </a:rPr>
              <a:t>увеличению </a:t>
            </a:r>
            <a:r>
              <a:rPr lang="ru-RU" sz="2000" dirty="0">
                <a:solidFill>
                  <a:schemeClr val="tx1"/>
                </a:solidFill>
                <a:latin typeface="Times New Roman" pitchFamily="18" charset="0"/>
                <a:cs typeface="Times New Roman" pitchFamily="18" charset="0"/>
              </a:rPr>
              <a:t>экспорта на 10 млрд. долл.</a:t>
            </a:r>
          </a:p>
          <a:p>
            <a:pPr marL="0" indent="0" algn="just">
              <a:buNone/>
            </a:pPr>
            <a:r>
              <a:rPr lang="ru-RU" sz="2000" dirty="0" smtClean="0">
                <a:solidFill>
                  <a:schemeClr val="tx1"/>
                </a:solidFill>
                <a:latin typeface="Times New Roman" pitchFamily="18" charset="0"/>
                <a:cs typeface="Times New Roman" pitchFamily="18" charset="0"/>
              </a:rPr>
              <a:t>	■ </a:t>
            </a:r>
            <a:r>
              <a:rPr lang="ru-RU" sz="2000" dirty="0">
                <a:solidFill>
                  <a:schemeClr val="tx1"/>
                </a:solidFill>
                <a:latin typeface="Times New Roman" pitchFamily="18" charset="0"/>
                <a:cs typeface="Times New Roman" pitchFamily="18" charset="0"/>
              </a:rPr>
              <a:t>Снижение курса национальной валюты, которое привело к увеличению экспорта на 30 млрд долл. и уменьшению </a:t>
            </a:r>
            <a:r>
              <a:rPr lang="ru-RU" sz="2000" dirty="0" smtClean="0">
                <a:solidFill>
                  <a:schemeClr val="tx1"/>
                </a:solidFill>
                <a:latin typeface="Times New Roman" pitchFamily="18" charset="0"/>
                <a:cs typeface="Times New Roman" pitchFamily="18" charset="0"/>
              </a:rPr>
              <a:t>импорта </a:t>
            </a:r>
            <a:r>
              <a:rPr lang="ru-RU" sz="2000" dirty="0">
                <a:solidFill>
                  <a:schemeClr val="tx1"/>
                </a:solidFill>
                <a:latin typeface="Times New Roman" pitchFamily="18" charset="0"/>
                <a:cs typeface="Times New Roman" pitchFamily="18" charset="0"/>
              </a:rPr>
              <a:t>на 20 млрд долл. при том же уровне </a:t>
            </a:r>
            <a:r>
              <a:rPr lang="ru-RU" sz="2000" dirty="0" smtClean="0">
                <a:solidFill>
                  <a:schemeClr val="tx1"/>
                </a:solidFill>
                <a:latin typeface="Times New Roman" pitchFamily="18" charset="0"/>
                <a:cs typeface="Times New Roman" pitchFamily="18" charset="0"/>
              </a:rPr>
              <a:t>ВВП.</a:t>
            </a:r>
          </a:p>
          <a:p>
            <a:pPr marL="914400" lvl="3" indent="0">
              <a:buNone/>
            </a:pPr>
            <a:endParaRPr lang="ru-RU" dirty="0"/>
          </a:p>
        </p:txBody>
      </p:sp>
    </p:spTree>
    <p:extLst>
      <p:ext uri="{BB962C8B-B14F-4D97-AF65-F5344CB8AC3E}">
        <p14:creationId xmlns:p14="http://schemas.microsoft.com/office/powerpoint/2010/main" val="16137573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15616" y="980728"/>
            <a:ext cx="7920880" cy="4752528"/>
          </a:xfrm>
        </p:spPr>
        <p:txBody>
          <a:bodyPr>
            <a:normAutofit/>
          </a:bodyPr>
          <a:lstStyle/>
          <a:p>
            <a:pPr lvl="0" algn="just">
              <a:buFont typeface="+mj-lt"/>
              <a:buAutoNum type="arabicPeriod" startAt="3"/>
            </a:pPr>
            <a:r>
              <a:rPr lang="ru-RU" dirty="0" smtClean="0">
                <a:solidFill>
                  <a:schemeClr val="tx1"/>
                </a:solidFill>
                <a:latin typeface="Times New Roman" pitchFamily="18" charset="0"/>
                <a:cs typeface="Times New Roman" pitchFamily="18" charset="0"/>
              </a:rPr>
              <a:t>Чему </a:t>
            </a:r>
            <a:r>
              <a:rPr lang="ru-RU" dirty="0">
                <a:solidFill>
                  <a:schemeClr val="tx1"/>
                </a:solidFill>
                <a:latin typeface="Times New Roman" pitchFamily="18" charset="0"/>
                <a:cs typeface="Times New Roman" pitchFamily="18" charset="0"/>
              </a:rPr>
              <a:t>будет равен мультипликатор расходов для экономики, где отсутствуют налоги и государственные расходы, в </a:t>
            </a:r>
            <a:r>
              <a:rPr lang="ru-RU" dirty="0" smtClean="0">
                <a:solidFill>
                  <a:schemeClr val="tx1"/>
                </a:solidFill>
                <a:latin typeface="Times New Roman" pitchFamily="18" charset="0"/>
                <a:cs typeface="Times New Roman" pitchFamily="18" charset="0"/>
              </a:rPr>
              <a:t>которой </a:t>
            </a:r>
            <a:r>
              <a:rPr lang="ru-RU" i="1" dirty="0">
                <a:solidFill>
                  <a:schemeClr val="tx1"/>
                </a:solidFill>
                <a:latin typeface="Times New Roman" pitchFamily="18" charset="0"/>
                <a:cs typeface="Times New Roman" pitchFamily="18" charset="0"/>
              </a:rPr>
              <a:t>МР</a:t>
            </a:r>
            <a:r>
              <a:rPr lang="en-US" i="1" dirty="0">
                <a:solidFill>
                  <a:schemeClr val="tx1"/>
                </a:solidFill>
                <a:latin typeface="Times New Roman" pitchFamily="18" charset="0"/>
                <a:cs typeface="Times New Roman" pitchFamily="18" charset="0"/>
              </a:rPr>
              <a:t>C</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0,8; а </a:t>
            </a:r>
            <a:r>
              <a:rPr lang="ru-RU" i="1" dirty="0" err="1">
                <a:solidFill>
                  <a:schemeClr val="tx1"/>
                </a:solidFill>
                <a:latin typeface="Times New Roman" pitchFamily="18" charset="0"/>
                <a:cs typeface="Times New Roman" pitchFamily="18" charset="0"/>
              </a:rPr>
              <a:t>МРт</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0. А если </a:t>
            </a:r>
            <a:r>
              <a:rPr lang="ru-RU" i="1" dirty="0">
                <a:solidFill>
                  <a:schemeClr val="tx1"/>
                </a:solidFill>
                <a:latin typeface="Times New Roman" pitchFamily="18" charset="0"/>
                <a:cs typeface="Times New Roman" pitchFamily="18" charset="0"/>
              </a:rPr>
              <a:t>МРт=</a:t>
            </a:r>
            <a:r>
              <a:rPr lang="ru-RU" dirty="0">
                <a:solidFill>
                  <a:schemeClr val="tx1"/>
                </a:solidFill>
                <a:latin typeface="Times New Roman" pitchFamily="18" charset="0"/>
                <a:cs typeface="Times New Roman" pitchFamily="18" charset="0"/>
              </a:rPr>
              <a:t>0,1 или </a:t>
            </a:r>
            <a:r>
              <a:rPr lang="ru-RU" i="1" dirty="0" err="1">
                <a:solidFill>
                  <a:schemeClr val="tx1"/>
                </a:solidFill>
                <a:latin typeface="Times New Roman" pitchFamily="18" charset="0"/>
                <a:cs typeface="Times New Roman" pitchFamily="18" charset="0"/>
              </a:rPr>
              <a:t>МРт=</a:t>
            </a:r>
            <a:r>
              <a:rPr lang="ru-RU" dirty="0">
                <a:solidFill>
                  <a:schemeClr val="tx1"/>
                </a:solidFill>
                <a:latin typeface="Times New Roman" pitchFamily="18" charset="0"/>
                <a:cs typeface="Times New Roman" pitchFamily="18" charset="0"/>
              </a:rPr>
              <a:t> 0,9? </a:t>
            </a:r>
            <a:r>
              <a:rPr lang="ru-RU" dirty="0" smtClean="0">
                <a:solidFill>
                  <a:schemeClr val="tx1"/>
                </a:solidFill>
                <a:latin typeface="Times New Roman" pitchFamily="18" charset="0"/>
                <a:cs typeface="Times New Roman" pitchFamily="18" charset="0"/>
              </a:rPr>
              <a:t>Объясните</a:t>
            </a:r>
            <a:r>
              <a:rPr lang="ru-RU" dirty="0">
                <a:solidFill>
                  <a:schemeClr val="tx1"/>
                </a:solidFill>
                <a:latin typeface="Times New Roman" pitchFamily="18" charset="0"/>
                <a:cs typeface="Times New Roman" pitchFamily="18" charset="0"/>
              </a:rPr>
              <a:t>, почему величина этого мультипликатора может </a:t>
            </a:r>
            <a:r>
              <a:rPr lang="ru-RU" dirty="0" smtClean="0">
                <a:solidFill>
                  <a:schemeClr val="tx1"/>
                </a:solidFill>
                <a:latin typeface="Times New Roman" pitchFamily="18" charset="0"/>
                <a:cs typeface="Times New Roman" pitchFamily="18" charset="0"/>
              </a:rPr>
              <a:t>оказаться </a:t>
            </a:r>
            <a:r>
              <a:rPr lang="ru-RU" dirty="0">
                <a:solidFill>
                  <a:schemeClr val="tx1"/>
                </a:solidFill>
                <a:latin typeface="Times New Roman" pitchFamily="18" charset="0"/>
                <a:cs typeface="Times New Roman" pitchFamily="18" charset="0"/>
              </a:rPr>
              <a:t>меньше единицы?</a:t>
            </a:r>
          </a:p>
          <a:p>
            <a:pPr lvl="0" algn="just">
              <a:buFont typeface="+mj-lt"/>
              <a:buAutoNum type="arabicPeriod" startAt="4"/>
            </a:pPr>
            <a:r>
              <a:rPr lang="ru-RU" dirty="0">
                <a:solidFill>
                  <a:schemeClr val="tx1"/>
                </a:solidFill>
                <a:latin typeface="Times New Roman" pitchFamily="18" charset="0"/>
                <a:cs typeface="Times New Roman" pitchFamily="18" charset="0"/>
              </a:rPr>
              <a:t>Представим себе город </a:t>
            </a:r>
            <a:r>
              <a:rPr lang="ru-RU" dirty="0" err="1">
                <a:solidFill>
                  <a:schemeClr val="tx1"/>
                </a:solidFill>
                <a:latin typeface="Times New Roman" pitchFamily="18" charset="0"/>
                <a:cs typeface="Times New Roman" pitchFamily="18" charset="0"/>
              </a:rPr>
              <a:t>Нью-Хэвен</a:t>
            </a:r>
            <a:r>
              <a:rPr lang="ru-RU" dirty="0">
                <a:solidFill>
                  <a:schemeClr val="tx1"/>
                </a:solidFill>
                <a:latin typeface="Times New Roman" pitchFamily="18" charset="0"/>
                <a:cs typeface="Times New Roman" pitchFamily="18" charset="0"/>
              </a:rPr>
              <a:t> как очень открытую </a:t>
            </a:r>
            <a:r>
              <a:rPr lang="ru-RU" dirty="0" smtClean="0">
                <a:solidFill>
                  <a:schemeClr val="tx1"/>
                </a:solidFill>
                <a:latin typeface="Times New Roman" pitchFamily="18" charset="0"/>
                <a:cs typeface="Times New Roman" pitchFamily="18" charset="0"/>
              </a:rPr>
              <a:t>экономику</a:t>
            </a:r>
            <a:r>
              <a:rPr lang="ru-RU" dirty="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Народ </a:t>
            </a:r>
            <a:r>
              <a:rPr lang="ru-RU" dirty="0">
                <a:solidFill>
                  <a:schemeClr val="tx1"/>
                </a:solidFill>
                <a:latin typeface="Times New Roman" pitchFamily="18" charset="0"/>
                <a:cs typeface="Times New Roman" pitchFamily="18" charset="0"/>
              </a:rPr>
              <a:t>экспортирует предметы старины, в нем </a:t>
            </a:r>
            <a:r>
              <a:rPr lang="ru-RU" dirty="0" smtClean="0">
                <a:solidFill>
                  <a:schemeClr val="tx1"/>
                </a:solidFill>
                <a:latin typeface="Times New Roman" pitchFamily="18" charset="0"/>
                <a:cs typeface="Times New Roman" pitchFamily="18" charset="0"/>
              </a:rPr>
              <a:t>полностью </a:t>
            </a:r>
            <a:r>
              <a:rPr lang="ru-RU" dirty="0">
                <a:solidFill>
                  <a:schemeClr val="tx1"/>
                </a:solidFill>
                <a:latin typeface="Times New Roman" pitchFamily="18" charset="0"/>
                <a:cs typeface="Times New Roman" pitchFamily="18" charset="0"/>
              </a:rPr>
              <a:t>отсутствуют налоги и какие-либо инвестиции. Жители города расходуют на потребление 50% своих доходов, а 90% всех закупок составляет импорт из других регионов страны. Мэр предлагает взимать 100 млн. долл. налога, который предназначен для финансирования общественных работ. Мэр </a:t>
            </a:r>
            <a:r>
              <a:rPr lang="ru-RU" dirty="0" err="1">
                <a:solidFill>
                  <a:schemeClr val="tx1"/>
                </a:solidFill>
                <a:latin typeface="Times New Roman" pitchFamily="18" charset="0"/>
                <a:cs typeface="Times New Roman" pitchFamily="18" charset="0"/>
              </a:rPr>
              <a:t>Кейнс</a:t>
            </a:r>
            <a:r>
              <a:rPr lang="ru-RU" dirty="0">
                <a:solidFill>
                  <a:schemeClr val="tx1"/>
                </a:solidFill>
                <a:latin typeface="Times New Roman" pitchFamily="18" charset="0"/>
                <a:cs typeface="Times New Roman" pitchFamily="18" charset="0"/>
              </a:rPr>
              <a:t> (</a:t>
            </a:r>
            <a:r>
              <a:rPr lang="ru-RU" dirty="0" err="1">
                <a:solidFill>
                  <a:schemeClr val="tx1"/>
                </a:solidFill>
                <a:latin typeface="Times New Roman" pitchFamily="18" charset="0"/>
                <a:cs typeface="Times New Roman" pitchFamily="18" charset="0"/>
              </a:rPr>
              <a:t>Cains</a:t>
            </a:r>
            <a:r>
              <a:rPr lang="ru-RU" dirty="0">
                <a:solidFill>
                  <a:schemeClr val="tx1"/>
                </a:solidFill>
                <a:latin typeface="Times New Roman" pitchFamily="18" charset="0"/>
                <a:cs typeface="Times New Roman" pitchFamily="18" charset="0"/>
              </a:rPr>
              <a:t>) доказывает, что выпуск и доходы в городе будут расти достаточно быстро благодаря некоему понятию, именуемому “мультипликатор". Оцените влияние программы общественных работ на доходы и объем производства в Нью-</a:t>
            </a:r>
            <a:r>
              <a:rPr lang="ru-RU" dirty="0" err="1">
                <a:solidFill>
                  <a:schemeClr val="tx1"/>
                </a:solidFill>
                <a:latin typeface="Times New Roman" pitchFamily="18" charset="0"/>
                <a:cs typeface="Times New Roman" pitchFamily="18" charset="0"/>
              </a:rPr>
              <a:t>Хэвене</a:t>
            </a:r>
            <a:r>
              <a:rPr lang="ru-RU" dirty="0">
                <a:solidFill>
                  <a:schemeClr val="tx1"/>
                </a:solidFill>
                <a:latin typeface="Times New Roman" pitchFamily="18" charset="0"/>
                <a:cs typeface="Times New Roman" pitchFamily="18" charset="0"/>
              </a:rPr>
              <a:t>. Согласны ли вы с доводами мэра?</a:t>
            </a:r>
          </a:p>
          <a:p>
            <a:pPr marL="914400" lvl="3" indent="0" algn="just">
              <a:buNone/>
            </a:pPr>
            <a:endParaRPr lang="ru-RU" sz="1700" dirty="0">
              <a:solidFill>
                <a:schemeClr val="tx1"/>
              </a:solidFill>
            </a:endParaRPr>
          </a:p>
        </p:txBody>
      </p:sp>
    </p:spTree>
    <p:extLst>
      <p:ext uri="{BB962C8B-B14F-4D97-AF65-F5344CB8AC3E}">
        <p14:creationId xmlns:p14="http://schemas.microsoft.com/office/powerpoint/2010/main" val="1841041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115616" y="980728"/>
            <a:ext cx="7848872" cy="5112568"/>
          </a:xfrm>
        </p:spPr>
        <p:txBody>
          <a:bodyPr>
            <a:normAutofit/>
          </a:bodyPr>
          <a:lstStyle/>
          <a:p>
            <a:pPr lvl="0" algn="just">
              <a:buFont typeface="+mj-lt"/>
              <a:buAutoNum type="arabicPeriod" startAt="5"/>
            </a:pPr>
            <a:r>
              <a:rPr lang="ru-RU" dirty="0">
                <a:solidFill>
                  <a:schemeClr val="tx1"/>
                </a:solidFill>
                <a:latin typeface="Times New Roman" pitchFamily="18" charset="0"/>
                <a:cs typeface="Times New Roman" pitchFamily="18" charset="0"/>
              </a:rPr>
              <a:t>После объединения Германии расходы на реконструкцию ее восточной части привели к значительному росту совокупного спроса. Центральный банк Германии отреагировал на это снижением темпов роста денежной массы и увеличением реальной ставки процента. Проанализируйте, почему такая кредитно-денежная политика может привести к снижению курса доллара. Объясните, почему это снижение может стимулировать экономическую активность в США? И еще объясните, почему европейские страны с фиксированным курсом, который привязан к немецкой марке, будут испытывать уменьшение деловой активности, вызванное ростом ставки процента а Германии и последующим ее повышением по всей Европе?</a:t>
            </a:r>
          </a:p>
          <a:p>
            <a:pPr lvl="0" algn="just">
              <a:buFont typeface="+mj-lt"/>
              <a:buAutoNum type="arabicPeriod" startAt="6"/>
            </a:pPr>
            <a:r>
              <a:rPr lang="ru-RU" dirty="0">
                <a:solidFill>
                  <a:schemeClr val="tx1"/>
                </a:solidFill>
                <a:latin typeface="Times New Roman" pitchFamily="18" charset="0"/>
                <a:cs typeface="Times New Roman" pitchFamily="18" charset="0"/>
              </a:rPr>
              <a:t>Рассмотрите перечень из трех вариантов взаимодействие I сбережений, инвестиций и внешней торговли, который приводится после анализа рис. </a:t>
            </a:r>
            <a:r>
              <a:rPr lang="ru-RU" dirty="0" smtClean="0">
                <a:solidFill>
                  <a:schemeClr val="tx1"/>
                </a:solidFill>
                <a:latin typeface="Times New Roman" pitchFamily="18" charset="0"/>
                <a:cs typeface="Times New Roman" pitchFamily="18" charset="0"/>
              </a:rPr>
              <a:t>6</a:t>
            </a:r>
            <a:r>
              <a:rPr lang="ru-RU" dirty="0">
                <a:solidFill>
                  <a:schemeClr val="tx1"/>
                </a:solidFill>
                <a:latin typeface="Times New Roman" pitchFamily="18" charset="0"/>
                <a:cs typeface="Times New Roman" pitchFamily="18" charset="0"/>
              </a:rPr>
              <a:t>. Постройте графики для </a:t>
            </a:r>
            <a:r>
              <a:rPr lang="ru-RU" dirty="0" smtClean="0">
                <a:solidFill>
                  <a:schemeClr val="tx1"/>
                </a:solidFill>
                <a:latin typeface="Times New Roman" pitchFamily="18" charset="0"/>
                <a:cs typeface="Times New Roman" pitchFamily="18" charset="0"/>
              </a:rPr>
              <a:t>каждой </a:t>
            </a:r>
            <a:r>
              <a:rPr lang="ru-RU" dirty="0">
                <a:solidFill>
                  <a:schemeClr val="tx1"/>
                </a:solidFill>
                <a:latin typeface="Times New Roman" pitchFamily="18" charset="0"/>
                <a:cs typeface="Times New Roman" pitchFamily="18" charset="0"/>
              </a:rPr>
              <a:t>ситуации, по аналогии с рис. </a:t>
            </a:r>
            <a:r>
              <a:rPr lang="ru-RU" dirty="0" smtClean="0">
                <a:solidFill>
                  <a:schemeClr val="tx1"/>
                </a:solidFill>
                <a:latin typeface="Times New Roman" pitchFamily="18" charset="0"/>
                <a:cs typeface="Times New Roman" pitchFamily="18" charset="0"/>
              </a:rPr>
              <a:t>6</a:t>
            </a:r>
            <a:r>
              <a:rPr lang="ru-RU" dirty="0">
                <a:solidFill>
                  <a:schemeClr val="tx1"/>
                </a:solidFill>
                <a:latin typeface="Times New Roman" pitchFamily="18" charset="0"/>
                <a:cs typeface="Times New Roman" pitchFamily="18" charset="0"/>
              </a:rPr>
              <a:t>. Убедитесь, что вы так­же можете объяснить ситуации, противоположные тем, </a:t>
            </a:r>
            <a:r>
              <a:rPr lang="ru-RU" dirty="0" smtClean="0">
                <a:solidFill>
                  <a:schemeClr val="tx1"/>
                </a:solidFill>
                <a:latin typeface="Times New Roman" pitchFamily="18" charset="0"/>
                <a:cs typeface="Times New Roman" pitchFamily="18" charset="0"/>
              </a:rPr>
              <a:t>которые </a:t>
            </a:r>
            <a:r>
              <a:rPr lang="ru-RU" dirty="0">
                <a:solidFill>
                  <a:schemeClr val="tx1"/>
                </a:solidFill>
                <a:latin typeface="Times New Roman" pitchFamily="18" charset="0"/>
                <a:cs typeface="Times New Roman" pitchFamily="18" charset="0"/>
              </a:rPr>
              <a:t>предлагаются в этом перечне.</a:t>
            </a:r>
          </a:p>
          <a:p>
            <a:pPr marL="914400" lvl="3" indent="0">
              <a:buNone/>
            </a:pPr>
            <a:endParaRPr lang="ru-RU" dirty="0"/>
          </a:p>
        </p:txBody>
      </p:sp>
    </p:spTree>
    <p:extLst>
      <p:ext uri="{BB962C8B-B14F-4D97-AF65-F5344CB8AC3E}">
        <p14:creationId xmlns:p14="http://schemas.microsoft.com/office/powerpoint/2010/main" val="1841041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043608" y="1052736"/>
            <a:ext cx="7992888" cy="4401780"/>
          </a:xfrm>
        </p:spPr>
        <p:txBody>
          <a:bodyPr>
            <a:normAutofit/>
          </a:bodyPr>
          <a:lstStyle/>
          <a:p>
            <a:pPr lvl="0" algn="just">
              <a:buFont typeface="+mj-lt"/>
              <a:buAutoNum type="arabicPeriod" startAt="7"/>
            </a:pPr>
            <a:r>
              <a:rPr lang="ru-RU" dirty="0">
                <a:solidFill>
                  <a:schemeClr val="tx1"/>
                </a:solidFill>
                <a:latin typeface="Times New Roman" pitchFamily="18" charset="0"/>
                <a:cs typeface="Times New Roman" pitchFamily="18" charset="0"/>
              </a:rPr>
              <a:t>Политики часто пытаются приуменьшить значение высокого внешнеторгового дефицита в США. По этому поводу </a:t>
            </a:r>
            <a:r>
              <a:rPr lang="ru-RU" dirty="0" smtClean="0">
                <a:solidFill>
                  <a:schemeClr val="tx1"/>
                </a:solidFill>
                <a:latin typeface="Times New Roman" pitchFamily="18" charset="0"/>
                <a:cs typeface="Times New Roman" pitchFamily="18" charset="0"/>
              </a:rPr>
              <a:t>экономисты </a:t>
            </a:r>
            <a:r>
              <a:rPr lang="ru-RU" dirty="0">
                <a:solidFill>
                  <a:schemeClr val="tx1"/>
                </a:solidFill>
                <a:latin typeface="Times New Roman" pitchFamily="18" charset="0"/>
                <a:cs typeface="Times New Roman" pitchFamily="18" charset="0"/>
              </a:rPr>
              <a:t>говорят, что если бы торговый дефицит был меньше, пришлось бы сократить внутренние инвестиции. Объясните эту точку зрения, используя график на рис. </a:t>
            </a:r>
            <a:r>
              <a:rPr lang="ru-RU" dirty="0" smtClean="0">
                <a:solidFill>
                  <a:schemeClr val="tx1"/>
                </a:solidFill>
                <a:latin typeface="Times New Roman" pitchFamily="18" charset="0"/>
                <a:cs typeface="Times New Roman" pitchFamily="18" charset="0"/>
              </a:rPr>
              <a:t>6</a:t>
            </a:r>
            <a:r>
              <a:rPr lang="ru-RU" dirty="0">
                <a:solidFill>
                  <a:schemeClr val="tx1"/>
                </a:solidFill>
                <a:latin typeface="Times New Roman" pitchFamily="18" charset="0"/>
                <a:cs typeface="Times New Roman" pitchFamily="18" charset="0"/>
              </a:rPr>
              <a:t>.</a:t>
            </a:r>
          </a:p>
          <a:p>
            <a:pPr lvl="0" algn="just">
              <a:buFont typeface="+mj-lt"/>
              <a:buAutoNum type="arabicPeriod" startAt="8"/>
            </a:pPr>
            <a:r>
              <a:rPr lang="ru-RU" dirty="0">
                <a:solidFill>
                  <a:schemeClr val="tx1"/>
                </a:solidFill>
                <a:latin typeface="Times New Roman" pitchFamily="18" charset="0"/>
                <a:cs typeface="Times New Roman" pitchFamily="18" charset="0"/>
              </a:rPr>
              <a:t>Рассмотрим такую страну как Россия, которая пытается </a:t>
            </a:r>
            <a:r>
              <a:rPr lang="ru-RU" dirty="0" smtClean="0">
                <a:solidFill>
                  <a:schemeClr val="tx1"/>
                </a:solidFill>
                <a:latin typeface="Times New Roman" pitchFamily="18" charset="0"/>
                <a:cs typeface="Times New Roman" pitchFamily="18" charset="0"/>
              </a:rPr>
              <a:t>перейти </a:t>
            </a:r>
            <a:r>
              <a:rPr lang="ru-RU" dirty="0">
                <a:solidFill>
                  <a:schemeClr val="tx1"/>
                </a:solidFill>
                <a:latin typeface="Times New Roman" pitchFamily="18" charset="0"/>
                <a:cs typeface="Times New Roman" pitchFamily="18" charset="0"/>
              </a:rPr>
              <a:t>к рыночной экономике. В ней наблюдается высокая </a:t>
            </a:r>
            <a:r>
              <a:rPr lang="ru-RU" dirty="0" smtClean="0">
                <a:solidFill>
                  <a:schemeClr val="tx1"/>
                </a:solidFill>
                <a:latin typeface="Times New Roman" pitchFamily="18" charset="0"/>
                <a:cs typeface="Times New Roman" pitchFamily="18" charset="0"/>
              </a:rPr>
              <a:t>инфляция</a:t>
            </a:r>
            <a:r>
              <a:rPr lang="ru-RU" dirty="0">
                <a:solidFill>
                  <a:schemeClr val="tx1"/>
                </a:solidFill>
                <a:latin typeface="Times New Roman" pitchFamily="18" charset="0"/>
                <a:cs typeface="Times New Roman" pitchFamily="18" charset="0"/>
              </a:rPr>
              <a:t>, значительные и постоянные изменения налогов, </a:t>
            </a:r>
            <a:r>
              <a:rPr lang="ru-RU" dirty="0" smtClean="0">
                <a:solidFill>
                  <a:schemeClr val="tx1"/>
                </a:solidFill>
                <a:latin typeface="Times New Roman" pitchFamily="18" charset="0"/>
                <a:cs typeface="Times New Roman" pitchFamily="18" charset="0"/>
              </a:rPr>
              <a:t>которые </a:t>
            </a:r>
            <a:r>
              <a:rPr lang="ru-RU" dirty="0">
                <a:solidFill>
                  <a:schemeClr val="tx1"/>
                </a:solidFill>
                <a:latin typeface="Times New Roman" pitchFamily="18" charset="0"/>
                <a:cs typeface="Times New Roman" pitchFamily="18" charset="0"/>
              </a:rPr>
              <a:t>сказываются на иностранных инвестициях, </a:t>
            </a:r>
            <a:r>
              <a:rPr lang="ru-RU" dirty="0" smtClean="0">
                <a:solidFill>
                  <a:schemeClr val="tx1"/>
                </a:solidFill>
                <a:latin typeface="Times New Roman" pitchFamily="18" charset="0"/>
                <a:cs typeface="Times New Roman" pitchFamily="18" charset="0"/>
              </a:rPr>
              <a:t>политическая </a:t>
            </a:r>
            <a:r>
              <a:rPr lang="ru-RU" dirty="0">
                <a:solidFill>
                  <a:schemeClr val="tx1"/>
                </a:solidFill>
                <a:latin typeface="Times New Roman" pitchFamily="18" charset="0"/>
                <a:cs typeface="Times New Roman" pitchFamily="18" charset="0"/>
              </a:rPr>
              <a:t>нестабильность (вспомните близость к победе </a:t>
            </a:r>
            <a:r>
              <a:rPr lang="ru-RU" dirty="0" smtClean="0">
                <a:solidFill>
                  <a:schemeClr val="tx1"/>
                </a:solidFill>
                <a:latin typeface="Times New Roman" pitchFamily="18" charset="0"/>
                <a:cs typeface="Times New Roman" pitchFamily="18" charset="0"/>
              </a:rPr>
              <a:t>коммунистов </a:t>
            </a:r>
            <a:r>
              <a:rPr lang="ru-RU" dirty="0">
                <a:solidFill>
                  <a:schemeClr val="tx1"/>
                </a:solidFill>
                <a:latin typeface="Times New Roman" pitchFamily="18" charset="0"/>
                <a:cs typeface="Times New Roman" pitchFamily="18" charset="0"/>
              </a:rPr>
              <a:t>на президентских выборах 1996 года) и отсутствие </a:t>
            </a:r>
            <a:r>
              <a:rPr lang="ru-RU" dirty="0" smtClean="0">
                <a:solidFill>
                  <a:schemeClr val="tx1"/>
                </a:solidFill>
                <a:latin typeface="Times New Roman" pitchFamily="18" charset="0"/>
                <a:cs typeface="Times New Roman" pitchFamily="18" charset="0"/>
              </a:rPr>
              <a:t>четких </a:t>
            </a:r>
            <a:r>
              <a:rPr lang="ru-RU" dirty="0">
                <a:solidFill>
                  <a:schemeClr val="tx1"/>
                </a:solidFill>
                <a:latin typeface="Times New Roman" pitchFamily="18" charset="0"/>
                <a:cs typeface="Times New Roman" pitchFamily="18" charset="0"/>
              </a:rPr>
              <a:t>гарантий обеспечения прав собственности. Объясните, почему каждый из этих факторов может снизить </a:t>
            </a:r>
            <a:r>
              <a:rPr lang="ru-RU" dirty="0" smtClean="0">
                <a:solidFill>
                  <a:schemeClr val="tx1"/>
                </a:solidFill>
                <a:latin typeface="Times New Roman" pitchFamily="18" charset="0"/>
                <a:cs typeface="Times New Roman" pitchFamily="18" charset="0"/>
              </a:rPr>
              <a:t>привлекательность </a:t>
            </a:r>
            <a:r>
              <a:rPr lang="ru-RU" dirty="0">
                <a:solidFill>
                  <a:schemeClr val="tx1"/>
                </a:solidFill>
                <a:latin typeface="Times New Roman" pitchFamily="18" charset="0"/>
                <a:cs typeface="Times New Roman" pitchFamily="18" charset="0"/>
              </a:rPr>
              <a:t>России для инвестиций, а эти свои соображения </a:t>
            </a:r>
            <a:r>
              <a:rPr lang="ru-RU" dirty="0" smtClean="0">
                <a:solidFill>
                  <a:schemeClr val="tx1"/>
                </a:solidFill>
                <a:latin typeface="Times New Roman" pitchFamily="18" charset="0"/>
                <a:cs typeface="Times New Roman" pitchFamily="18" charset="0"/>
              </a:rPr>
              <a:t>примените</a:t>
            </a:r>
            <a:r>
              <a:rPr lang="ru-RU" dirty="0">
                <a:solidFill>
                  <a:schemeClr val="tx1"/>
                </a:solidFill>
                <a:latin typeface="Times New Roman" pitchFamily="18" charset="0"/>
                <a:cs typeface="Times New Roman" pitchFamily="18" charset="0"/>
              </a:rPr>
              <a:t>, чтобы объяснить ситуацию с надбавкой за риск, </a:t>
            </a:r>
            <a:r>
              <a:rPr lang="ru-RU" dirty="0" smtClean="0">
                <a:solidFill>
                  <a:schemeClr val="tx1"/>
                </a:solidFill>
                <a:latin typeface="Times New Roman" pitchFamily="18" charset="0"/>
                <a:cs typeface="Times New Roman" pitchFamily="18" charset="0"/>
              </a:rPr>
              <a:t>отображенную </a:t>
            </a:r>
            <a:r>
              <a:rPr lang="ru-RU" dirty="0">
                <a:solidFill>
                  <a:schemeClr val="tx1"/>
                </a:solidFill>
                <a:latin typeface="Times New Roman" pitchFamily="18" charset="0"/>
                <a:cs typeface="Times New Roman" pitchFamily="18" charset="0"/>
              </a:rPr>
              <a:t>на рис. </a:t>
            </a:r>
            <a:r>
              <a:rPr lang="ru-RU" dirty="0" smtClean="0">
                <a:solidFill>
                  <a:schemeClr val="tx1"/>
                </a:solidFill>
                <a:latin typeface="Times New Roman" pitchFamily="18" charset="0"/>
                <a:cs typeface="Times New Roman" pitchFamily="18" charset="0"/>
              </a:rPr>
              <a:t>7</a:t>
            </a:r>
            <a:r>
              <a:rPr lang="ru-RU" dirty="0">
                <a:solidFill>
                  <a:schemeClr val="tx1"/>
                </a:solidFill>
                <a:latin typeface="Times New Roman" pitchFamily="18" charset="0"/>
                <a:cs typeface="Times New Roman" pitchFamily="18" charset="0"/>
              </a:rPr>
              <a:t>.</a:t>
            </a:r>
          </a:p>
          <a:p>
            <a:pPr marL="914400" lvl="3" indent="0">
              <a:buNone/>
            </a:pPr>
            <a:endParaRPr lang="ru-RU" dirty="0"/>
          </a:p>
        </p:txBody>
      </p:sp>
    </p:spTree>
    <p:extLst>
      <p:ext uri="{BB962C8B-B14F-4D97-AF65-F5344CB8AC3E}">
        <p14:creationId xmlns:p14="http://schemas.microsoft.com/office/powerpoint/2010/main" val="18410410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80528" y="1052736"/>
            <a:ext cx="9217024" cy="4032448"/>
          </a:xfrm>
        </p:spPr>
        <p:txBody>
          <a:bodyPr>
            <a:normAutofit/>
          </a:bodyPr>
          <a:lstStyle/>
          <a:p>
            <a:pPr marL="1714500" lvl="3" indent="-342900" algn="just">
              <a:buFont typeface="+mj-lt"/>
              <a:buAutoNum type="arabicPeriod" startAt="9"/>
            </a:pPr>
            <a:r>
              <a:rPr lang="ru-RU" sz="1800" dirty="0">
                <a:solidFill>
                  <a:schemeClr val="tx1"/>
                </a:solidFill>
                <a:latin typeface="Times New Roman" pitchFamily="18" charset="0"/>
                <a:cs typeface="Times New Roman" pitchFamily="18" charset="0"/>
              </a:rPr>
              <a:t>Рассмотрите пример малой страны с открытой экономикой, высокой мобильностью капитала и фиксированным </a:t>
            </a:r>
            <a:r>
              <a:rPr lang="ru-RU" sz="1800" dirty="0" smtClean="0">
                <a:solidFill>
                  <a:schemeClr val="tx1"/>
                </a:solidFill>
                <a:latin typeface="Times New Roman" pitchFamily="18" charset="0"/>
                <a:cs typeface="Times New Roman" pitchFamily="18" charset="0"/>
              </a:rPr>
              <a:t>обменным </a:t>
            </a:r>
            <a:r>
              <a:rPr lang="ru-RU" sz="1800" dirty="0">
                <a:solidFill>
                  <a:schemeClr val="tx1"/>
                </a:solidFill>
                <a:latin typeface="Times New Roman" pitchFamily="18" charset="0"/>
                <a:cs typeface="Times New Roman" pitchFamily="18" charset="0"/>
              </a:rPr>
              <a:t>курсом, у которой еще имеется большой дефицит </a:t>
            </a:r>
            <a:r>
              <a:rPr lang="ru-RU" sz="1800" dirty="0" smtClean="0">
                <a:solidFill>
                  <a:schemeClr val="tx1"/>
                </a:solidFill>
                <a:latin typeface="Times New Roman" pitchFamily="18" charset="0"/>
                <a:cs typeface="Times New Roman" pitchFamily="18" charset="0"/>
              </a:rPr>
              <a:t>государственного </a:t>
            </a:r>
            <a:r>
              <a:rPr lang="ru-RU" sz="1800" dirty="0">
                <a:solidFill>
                  <a:schemeClr val="tx1"/>
                </a:solidFill>
                <a:latin typeface="Times New Roman" pitchFamily="18" charset="0"/>
                <a:cs typeface="Times New Roman" pitchFamily="18" charset="0"/>
              </a:rPr>
              <a:t>бюджета, например Бельгию или Нидерланды. Предположим, что такая страна оказалась в условиях </a:t>
            </a:r>
            <a:r>
              <a:rPr lang="ru-RU" sz="1800" dirty="0" smtClean="0">
                <a:solidFill>
                  <a:schemeClr val="tx1"/>
                </a:solidFill>
                <a:latin typeface="Times New Roman" pitchFamily="18" charset="0"/>
                <a:cs typeface="Times New Roman" pitchFamily="18" charset="0"/>
              </a:rPr>
              <a:t>экономического </a:t>
            </a:r>
            <a:r>
              <a:rPr lang="ru-RU" sz="1800" dirty="0">
                <a:solidFill>
                  <a:schemeClr val="tx1"/>
                </a:solidFill>
                <a:latin typeface="Times New Roman" pitchFamily="18" charset="0"/>
                <a:cs typeface="Times New Roman" pitchFamily="18" charset="0"/>
              </a:rPr>
              <a:t>спада с низким объемом производства и высокой безработицей. Объясните, почему в ней нельзя применять кредитно-денежную политику для стимулирования </a:t>
            </a:r>
            <a:r>
              <a:rPr lang="ru-RU" sz="1800" dirty="0" smtClean="0">
                <a:solidFill>
                  <a:schemeClr val="tx1"/>
                </a:solidFill>
                <a:latin typeface="Times New Roman" pitchFamily="18" charset="0"/>
                <a:cs typeface="Times New Roman" pitchFamily="18" charset="0"/>
              </a:rPr>
              <a:t>собственной </a:t>
            </a:r>
            <a:r>
              <a:rPr lang="ru-RU" sz="1800" dirty="0">
                <a:solidFill>
                  <a:schemeClr val="tx1"/>
                </a:solidFill>
                <a:latin typeface="Times New Roman" pitchFamily="18" charset="0"/>
                <a:cs typeface="Times New Roman" pitchFamily="18" charset="0"/>
              </a:rPr>
              <a:t>экономики? Почему экспансионистская фискальная </a:t>
            </a:r>
            <a:r>
              <a:rPr lang="ru-RU" sz="1800" dirty="0" smtClean="0">
                <a:solidFill>
                  <a:schemeClr val="tx1"/>
                </a:solidFill>
                <a:latin typeface="Times New Roman" pitchFamily="18" charset="0"/>
                <a:cs typeface="Times New Roman" pitchFamily="18" charset="0"/>
              </a:rPr>
              <a:t>политика </a:t>
            </a:r>
            <a:r>
              <a:rPr lang="ru-RU" sz="1800" dirty="0">
                <a:solidFill>
                  <a:schemeClr val="tx1"/>
                </a:solidFill>
                <a:latin typeface="Times New Roman" pitchFamily="18" charset="0"/>
                <a:cs typeface="Times New Roman" pitchFamily="18" charset="0"/>
              </a:rPr>
              <a:t>окажется эффективной, если правительство </a:t>
            </a:r>
            <a:r>
              <a:rPr lang="ru-RU" sz="1800" dirty="0" smtClean="0">
                <a:solidFill>
                  <a:schemeClr val="tx1"/>
                </a:solidFill>
                <a:latin typeface="Times New Roman" pitchFamily="18" charset="0"/>
                <a:cs typeface="Times New Roman" pitchFamily="18" charset="0"/>
              </a:rPr>
              <a:t>смирится </a:t>
            </a:r>
            <a:r>
              <a:rPr lang="ru-RU" sz="1800" dirty="0">
                <a:solidFill>
                  <a:schemeClr val="tx1"/>
                </a:solidFill>
                <a:latin typeface="Times New Roman" pitchFamily="18" charset="0"/>
                <a:cs typeface="Times New Roman" pitchFamily="18" charset="0"/>
              </a:rPr>
              <a:t>с большим дефицитом государственного бюджета? Почему снижение валютного курса приведет к увеличению объемов производства, а также к снижению бюджетного дефицита.</a:t>
            </a:r>
          </a:p>
          <a:p>
            <a:pPr marL="914400" lvl="3" indent="0">
              <a:buNone/>
            </a:pPr>
            <a:endParaRPr lang="ru-RU" dirty="0"/>
          </a:p>
        </p:txBody>
      </p:sp>
    </p:spTree>
    <p:extLst>
      <p:ext uri="{BB962C8B-B14F-4D97-AF65-F5344CB8AC3E}">
        <p14:creationId xmlns:p14="http://schemas.microsoft.com/office/powerpoint/2010/main" val="1841041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323528" y="260648"/>
            <a:ext cx="8784976" cy="6408712"/>
          </a:xfrm>
        </p:spPr>
        <p:txBody>
          <a:bodyPr>
            <a:normAutofit fontScale="92500" lnSpcReduction="10000"/>
          </a:bodyPr>
          <a:lstStyle/>
          <a:p>
            <a:pPr marL="914400" lvl="3" indent="0" algn="just">
              <a:buNone/>
            </a:pPr>
            <a:r>
              <a:rPr lang="ru-RU" sz="1900" dirty="0" smtClean="0">
                <a:solidFill>
                  <a:schemeClr val="tx1"/>
                </a:solidFill>
                <a:latin typeface="Times New Roman" pitchFamily="18" charset="0"/>
                <a:cs typeface="Times New Roman" pitchFamily="18" charset="0"/>
              </a:rPr>
              <a:t>	На </a:t>
            </a:r>
            <a:r>
              <a:rPr lang="ru-RU" sz="1900" dirty="0">
                <a:solidFill>
                  <a:schemeClr val="tx1"/>
                </a:solidFill>
                <a:latin typeface="Times New Roman" pitchFamily="18" charset="0"/>
                <a:cs typeface="Times New Roman" pitchFamily="18" charset="0"/>
              </a:rPr>
              <a:t>рис. </a:t>
            </a:r>
            <a:r>
              <a:rPr lang="ru-RU" sz="1900" dirty="0" smtClean="0">
                <a:solidFill>
                  <a:schemeClr val="tx1"/>
                </a:solidFill>
                <a:latin typeface="Times New Roman" pitchFamily="18" charset="0"/>
                <a:cs typeface="Times New Roman" pitchFamily="18" charset="0"/>
              </a:rPr>
              <a:t>1 </a:t>
            </a:r>
            <a:r>
              <a:rPr lang="ru-RU" sz="1900" dirty="0">
                <a:solidFill>
                  <a:schemeClr val="tx1"/>
                </a:solidFill>
                <a:latin typeface="Times New Roman" pitchFamily="18" charset="0"/>
                <a:cs typeface="Times New Roman" pitchFamily="18" charset="0"/>
              </a:rPr>
              <a:t>показаны тенденции изменения объемов </a:t>
            </a:r>
            <a:r>
              <a:rPr lang="ru-RU" sz="1900" dirty="0" smtClean="0">
                <a:solidFill>
                  <a:schemeClr val="tx1"/>
                </a:solidFill>
                <a:latin typeface="Times New Roman" pitchFamily="18" charset="0"/>
                <a:cs typeface="Times New Roman" pitchFamily="18" charset="0"/>
              </a:rPr>
              <a:t>импорта </a:t>
            </a:r>
            <a:r>
              <a:rPr lang="ru-RU" sz="1900" dirty="0">
                <a:solidFill>
                  <a:schemeClr val="tx1"/>
                </a:solidFill>
                <a:latin typeface="Times New Roman" pitchFamily="18" charset="0"/>
                <a:cs typeface="Times New Roman" pitchFamily="18" charset="0"/>
              </a:rPr>
              <a:t>и экспорта США с 1960 года, которые представляются в виде доли ВВП (в процентах). Большую часть XX века </a:t>
            </a:r>
            <a:r>
              <a:rPr lang="ru-RU" sz="1900" dirty="0" smtClean="0">
                <a:solidFill>
                  <a:schemeClr val="tx1"/>
                </a:solidFill>
                <a:latin typeface="Times New Roman" pitchFamily="18" charset="0"/>
                <a:cs typeface="Times New Roman" pitchFamily="18" charset="0"/>
              </a:rPr>
              <a:t>значения </a:t>
            </a:r>
            <a:r>
              <a:rPr lang="ru-RU" sz="1900" dirty="0">
                <a:solidFill>
                  <a:schemeClr val="tx1"/>
                </a:solidFill>
                <a:latin typeface="Times New Roman" pitchFamily="18" charset="0"/>
                <a:cs typeface="Times New Roman" pitchFamily="18" charset="0"/>
              </a:rPr>
              <a:t>чистого экспорта в США были положительными. В сере­дине 80-х наблюдалось значительное ослабление торговых </a:t>
            </a:r>
            <a:r>
              <a:rPr lang="ru-RU" sz="1900" dirty="0" smtClean="0">
                <a:solidFill>
                  <a:schemeClr val="tx1"/>
                </a:solidFill>
                <a:latin typeface="Times New Roman" pitchFamily="18" charset="0"/>
                <a:cs typeface="Times New Roman" pitchFamily="18" charset="0"/>
              </a:rPr>
              <a:t>позиций </a:t>
            </a:r>
            <a:r>
              <a:rPr lang="ru-RU" sz="1900" dirty="0">
                <a:solidFill>
                  <a:schemeClr val="tx1"/>
                </a:solidFill>
                <a:latin typeface="Times New Roman" pitchFamily="18" charset="0"/>
                <a:cs typeface="Times New Roman" pitchFamily="18" charset="0"/>
              </a:rPr>
              <a:t>США. </a:t>
            </a:r>
            <a:r>
              <a:rPr lang="ru-RU" sz="1900" dirty="0" smtClean="0">
                <a:solidFill>
                  <a:schemeClr val="tx1"/>
                </a:solidFill>
                <a:latin typeface="Times New Roman" pitchFamily="18" charset="0"/>
                <a:cs typeface="Times New Roman" pitchFamily="18" charset="0"/>
              </a:rPr>
              <a:t>И </a:t>
            </a:r>
            <a:r>
              <a:rPr lang="ru-RU" sz="1900" dirty="0">
                <a:solidFill>
                  <a:schemeClr val="tx1"/>
                </a:solidFill>
                <a:latin typeface="Times New Roman" pitchFamily="18" charset="0"/>
                <a:cs typeface="Times New Roman" pitchFamily="18" charset="0"/>
              </a:rPr>
              <a:t>уже в 1987 году импорт превышал экспорт на 142 млрд. долл. Преодоление огромного дефицита во внешней торговле стало одной из важнейших политических задач для США и их торговых партнеров</a:t>
            </a:r>
            <a:r>
              <a:rPr lang="ru-RU" sz="1900" dirty="0" smtClean="0">
                <a:solidFill>
                  <a:schemeClr val="tx1"/>
                </a:solidFill>
                <a:latin typeface="Times New Roman" pitchFamily="18" charset="0"/>
                <a:cs typeface="Times New Roman" pitchFamily="18" charset="0"/>
              </a:rPr>
              <a:t>.</a:t>
            </a:r>
          </a:p>
          <a:p>
            <a:pPr marL="914400" lvl="3" indent="0" algn="just">
              <a:buNone/>
            </a:pPr>
            <a:endParaRPr lang="ru-RU" sz="1700" dirty="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smtClean="0">
              <a:latin typeface="Times New Roman" pitchFamily="18" charset="0"/>
              <a:cs typeface="Times New Roman" pitchFamily="18" charset="0"/>
            </a:endParaRPr>
          </a:p>
          <a:p>
            <a:pPr marL="914400" lvl="3" indent="0" algn="just">
              <a:buNone/>
            </a:pPr>
            <a:endParaRPr lang="ru-RU" sz="1700" dirty="0">
              <a:latin typeface="Times New Roman" pitchFamily="18" charset="0"/>
              <a:cs typeface="Times New Roman" pitchFamily="18" charset="0"/>
            </a:endParaRPr>
          </a:p>
          <a:p>
            <a:pPr marL="914400" lvl="3" indent="0" algn="ctr">
              <a:buNone/>
            </a:pPr>
            <a:r>
              <a:rPr lang="ru-RU" sz="1700" dirty="0" smtClean="0">
                <a:latin typeface="Times New Roman" pitchFamily="18" charset="0"/>
                <a:cs typeface="Times New Roman" pitchFamily="18" charset="0"/>
              </a:rPr>
              <a:t>Рис.1. Изменение объёмов импорта и экспорта в США.</a:t>
            </a:r>
            <a:endParaRPr lang="ru-RU" sz="1700" dirty="0">
              <a:latin typeface="Times New Roman" pitchFamily="18" charset="0"/>
              <a:cs typeface="Times New Roman" pitchFamily="18" charset="0"/>
            </a:endParaRPr>
          </a:p>
          <a:p>
            <a:pPr marL="914400" lvl="3" indent="0">
              <a:buNone/>
            </a:pPr>
            <a:endParaRPr lang="ru-RU"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6875" y="2016371"/>
            <a:ext cx="6321549" cy="422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8" y="476672"/>
            <a:ext cx="7756507" cy="5400600"/>
          </a:xfrm>
        </p:spPr>
        <p:txBody>
          <a:bodyPr>
            <a:normAutofit/>
          </a:bodyPr>
          <a:lstStyle/>
          <a:p>
            <a:pPr marL="0" indent="0">
              <a:buNone/>
            </a:pPr>
            <a:endParaRPr lang="ru-RU" dirty="0" smtClean="0"/>
          </a:p>
          <a:p>
            <a:pPr marL="0" indent="0" algn="just">
              <a:buNone/>
            </a:pPr>
            <a:r>
              <a:rPr lang="ru-RU" dirty="0" smtClean="0">
                <a:solidFill>
                  <a:schemeClr val="tx1"/>
                </a:solidFill>
              </a:rPr>
              <a:t>	</a:t>
            </a:r>
            <a:r>
              <a:rPr lang="ru-RU" dirty="0" smtClean="0">
                <a:solidFill>
                  <a:schemeClr val="tx1"/>
                </a:solidFill>
                <a:latin typeface="Times New Roman" pitchFamily="18" charset="0"/>
                <a:cs typeface="Times New Roman" pitchFamily="18" charset="0"/>
              </a:rPr>
              <a:t>Рассмотрев </a:t>
            </a:r>
            <a:r>
              <a:rPr lang="ru-RU" dirty="0">
                <a:solidFill>
                  <a:schemeClr val="tx1"/>
                </a:solidFill>
                <a:latin typeface="Times New Roman" pitchFamily="18" charset="0"/>
                <a:cs typeface="Times New Roman" pitchFamily="18" charset="0"/>
              </a:rPr>
              <a:t>возможные объемы импорта и экспорта, мы вынуждены признать, что совокупные расходы в стране могут отличаться от объемов производства. </a:t>
            </a:r>
            <a:r>
              <a:rPr lang="ru-RU" b="1" i="1" dirty="0">
                <a:solidFill>
                  <a:schemeClr val="tx1"/>
                </a:solidFill>
                <a:latin typeface="Times New Roman" pitchFamily="18" charset="0"/>
                <a:cs typeface="Times New Roman" pitchFamily="18" charset="0"/>
              </a:rPr>
              <a:t>Совокупные внутренние расходы</a:t>
            </a:r>
            <a:r>
              <a:rPr lang="ru-RU" dirty="0">
                <a:solidFill>
                  <a:schemeClr val="tx1"/>
                </a:solidFill>
                <a:latin typeface="Times New Roman" pitchFamily="18" charset="0"/>
                <a:cs typeface="Times New Roman" pitchFamily="18" charset="0"/>
              </a:rPr>
              <a:t> (которые иногда называются </a:t>
            </a:r>
            <a:r>
              <a:rPr lang="ru-RU" b="1" i="1" dirty="0">
                <a:solidFill>
                  <a:schemeClr val="tx1"/>
                </a:solidFill>
                <a:latin typeface="Times New Roman" pitchFamily="18" charset="0"/>
                <a:cs typeface="Times New Roman" pitchFamily="18" charset="0"/>
              </a:rPr>
              <a:t>внутренним спросом</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равны </a:t>
            </a:r>
            <a:r>
              <a:rPr lang="ru-RU" dirty="0">
                <a:solidFill>
                  <a:schemeClr val="tx1"/>
                </a:solidFill>
                <a:latin typeface="Times New Roman" pitchFamily="18" charset="0"/>
                <a:cs typeface="Times New Roman" pitchFamily="18" charset="0"/>
              </a:rPr>
              <a:t>сумме потребления, внутренних инвестиций и </a:t>
            </a:r>
            <a:r>
              <a:rPr lang="ru-RU" dirty="0" smtClean="0">
                <a:solidFill>
                  <a:schemeClr val="tx1"/>
                </a:solidFill>
                <a:latin typeface="Times New Roman" pitchFamily="18" charset="0"/>
                <a:cs typeface="Times New Roman" pitchFamily="18" charset="0"/>
              </a:rPr>
              <a:t>государственных </a:t>
            </a:r>
            <a:r>
              <a:rPr lang="ru-RU" dirty="0">
                <a:solidFill>
                  <a:schemeClr val="tx1"/>
                </a:solidFill>
                <a:latin typeface="Times New Roman" pitchFamily="18" charset="0"/>
                <a:cs typeface="Times New Roman" pitchFamily="18" charset="0"/>
              </a:rPr>
              <a:t>закупок. Этот параметр отличается от </a:t>
            </a:r>
            <a:r>
              <a:rPr lang="ru-RU" b="1" i="1" dirty="0">
                <a:solidFill>
                  <a:schemeClr val="tx1"/>
                </a:solidFill>
                <a:latin typeface="Times New Roman" pitchFamily="18" charset="0"/>
                <a:cs typeface="Times New Roman" pitchFamily="18" charset="0"/>
              </a:rPr>
              <a:t>валового </a:t>
            </a:r>
            <a:r>
              <a:rPr lang="ru-RU" b="1" i="1" dirty="0" smtClean="0">
                <a:solidFill>
                  <a:schemeClr val="tx1"/>
                </a:solidFill>
                <a:latin typeface="Times New Roman" pitchFamily="18" charset="0"/>
                <a:cs typeface="Times New Roman" pitchFamily="18" charset="0"/>
              </a:rPr>
              <a:t>внутреннего </a:t>
            </a:r>
            <a:r>
              <a:rPr lang="ru-RU" b="1" i="1" dirty="0">
                <a:solidFill>
                  <a:schemeClr val="tx1"/>
                </a:solidFill>
                <a:latin typeface="Times New Roman" pitchFamily="18" charset="0"/>
                <a:cs typeface="Times New Roman" pitchFamily="18" charset="0"/>
              </a:rPr>
              <a:t>продукта</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а отличие их, в свою очередь, определяется </a:t>
            </a:r>
            <a:r>
              <a:rPr lang="ru-RU" b="1" i="1" dirty="0" smtClean="0">
                <a:solidFill>
                  <a:schemeClr val="tx1"/>
                </a:solidFill>
                <a:latin typeface="Times New Roman" pitchFamily="18" charset="0"/>
                <a:cs typeface="Times New Roman" pitchFamily="18" charset="0"/>
              </a:rPr>
              <a:t>двумя причинами</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Во-первых, некоторая часть внутренних расходов может приходиться на произведенные за рубежом товары, как вам известно, эти закупки называются импортом (обозна­чается </a:t>
            </a:r>
            <a:r>
              <a:rPr lang="en-US" b="1" i="1" dirty="0" smtClean="0">
                <a:solidFill>
                  <a:schemeClr val="tx1"/>
                </a:solidFill>
                <a:latin typeface="Times New Roman" pitchFamily="18" charset="0"/>
                <a:cs typeface="Times New Roman" pitchFamily="18" charset="0"/>
              </a:rPr>
              <a:t>I</a:t>
            </a:r>
            <a:r>
              <a:rPr lang="en-US" b="1" i="1" dirty="0">
                <a:solidFill>
                  <a:schemeClr val="tx1"/>
                </a:solidFill>
                <a:latin typeface="Times New Roman" pitchFamily="18" charset="0"/>
                <a:cs typeface="Times New Roman" pitchFamily="18" charset="0"/>
              </a:rPr>
              <a:t>n</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например, мексиканская нефть или японские автомобили. Во-вторых, часть американского внутреннего продукта продается за рубежом и является экспортом (обозначается </a:t>
            </a:r>
            <a:r>
              <a:rPr lang="ru-RU" b="1" i="1" dirty="0" err="1" smtClean="0">
                <a:solidFill>
                  <a:schemeClr val="tx1"/>
                </a:solidFill>
                <a:latin typeface="Times New Roman" pitchFamily="18" charset="0"/>
                <a:cs typeface="Times New Roman" pitchFamily="18" charset="0"/>
              </a:rPr>
              <a:t>Ех</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например, пшеница или самолеты фирмы </a:t>
            </a:r>
            <a:r>
              <a:rPr lang="en-US" i="1" dirty="0" smtClean="0">
                <a:solidFill>
                  <a:schemeClr val="tx1"/>
                </a:solidFill>
                <a:latin typeface="Times New Roman" pitchFamily="18" charset="0"/>
                <a:cs typeface="Times New Roman" pitchFamily="18" charset="0"/>
              </a:rPr>
              <a:t>Boeing</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Разность между национальным выпуском и внутренними расходами и есть чистый экспорт </a:t>
            </a:r>
            <a:r>
              <a:rPr lang="ru-RU" b="1" i="1" dirty="0" smtClean="0">
                <a:solidFill>
                  <a:schemeClr val="tx1"/>
                </a:solidFill>
                <a:latin typeface="Times New Roman" pitchFamily="18" charset="0"/>
                <a:cs typeface="Times New Roman" pitchFamily="18" charset="0"/>
              </a:rPr>
              <a:t>X</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Тот же результат можно получить, если от величины экспорта отнять величину импорта:</a:t>
            </a:r>
          </a:p>
          <a:p>
            <a:pPr marL="0" indent="0" algn="ctr">
              <a:buNone/>
            </a:pPr>
            <a:r>
              <a:rPr lang="ru-RU" sz="2400" b="1" dirty="0" smtClean="0">
                <a:latin typeface="Times New Roman" pitchFamily="18" charset="0"/>
                <a:cs typeface="Times New Roman" pitchFamily="18" charset="0"/>
              </a:rPr>
              <a:t>Х=</a:t>
            </a:r>
            <a:r>
              <a:rPr lang="ru-RU" sz="2400" b="1" dirty="0" err="1" smtClean="0">
                <a:latin typeface="Times New Roman" pitchFamily="18" charset="0"/>
                <a:cs typeface="Times New Roman" pitchFamily="18" charset="0"/>
              </a:rPr>
              <a:t>Ех</a:t>
            </a:r>
            <a:r>
              <a:rPr lang="ru-RU"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In</a:t>
            </a:r>
            <a:endParaRPr lang="ru-RU" sz="2400" b="1" dirty="0">
              <a:latin typeface="Times New Roman" pitchFamily="18" charset="0"/>
              <a:cs typeface="Times New Roman" pitchFamily="18" charset="0"/>
            </a:endParaRPr>
          </a:p>
          <a:p>
            <a:pPr marL="914400" lvl="3" indent="0">
              <a:buNone/>
            </a:pPr>
            <a:endParaRPr lang="ru-RU" dirty="0"/>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4509120"/>
            <a:ext cx="184731" cy="369332"/>
          </a:xfrm>
          <a:prstGeom prst="rect">
            <a:avLst/>
          </a:prstGeom>
          <a:noFill/>
        </p:spPr>
        <p:txBody>
          <a:bodyPr wrap="none" rtlCol="0">
            <a:spAutoFit/>
          </a:bodyPr>
          <a:lstStyle/>
          <a:p>
            <a:endParaRPr lang="ru-RU" dirty="0"/>
          </a:p>
        </p:txBody>
      </p:sp>
      <p:sp>
        <p:nvSpPr>
          <p:cNvPr id="2" name="Объект 1"/>
          <p:cNvSpPr>
            <a:spLocks noGrp="1"/>
          </p:cNvSpPr>
          <p:nvPr>
            <p:ph idx="1"/>
          </p:nvPr>
        </p:nvSpPr>
        <p:spPr>
          <a:xfrm>
            <a:off x="1279988" y="836712"/>
            <a:ext cx="7756507" cy="2952328"/>
          </a:xfrm>
        </p:spPr>
        <p:txBody>
          <a:bodyPr>
            <a:normAutofit/>
          </a:bodyPr>
          <a:lstStyle/>
          <a:p>
            <a:pPr marL="0" indent="0" algn="just">
              <a:buNone/>
            </a:pPr>
            <a:r>
              <a:rPr lang="ru-RU" dirty="0" smtClean="0">
                <a:solidFill>
                  <a:schemeClr val="tx1"/>
                </a:solidFill>
                <a:latin typeface="Times New Roman" pitchFamily="18" charset="0"/>
                <a:cs typeface="Times New Roman" pitchFamily="18" charset="0"/>
              </a:rPr>
              <a:t>	Чтобы </a:t>
            </a:r>
            <a:r>
              <a:rPr lang="ru-RU" dirty="0">
                <a:solidFill>
                  <a:schemeClr val="tx1"/>
                </a:solidFill>
                <a:latin typeface="Times New Roman" pitchFamily="18" charset="0"/>
                <a:cs typeface="Times New Roman" pitchFamily="18" charset="0"/>
              </a:rPr>
              <a:t>рассчитать </a:t>
            </a:r>
            <a:r>
              <a:rPr lang="ru-RU" i="1" dirty="0">
                <a:solidFill>
                  <a:schemeClr val="tx1"/>
                </a:solidFill>
                <a:latin typeface="Times New Roman" pitchFamily="18" charset="0"/>
                <a:cs typeface="Times New Roman" pitchFamily="18" charset="0"/>
              </a:rPr>
              <a:t>совокупный</a:t>
            </a:r>
            <a:r>
              <a:rPr lang="ru-RU" dirty="0">
                <a:solidFill>
                  <a:schemeClr val="tx1"/>
                </a:solidFill>
                <a:latin typeface="Times New Roman" pitchFamily="18" charset="0"/>
                <a:cs typeface="Times New Roman" pitchFamily="18" charset="0"/>
              </a:rPr>
              <a:t> объем производства товаров и услуг в Америке, необходимо учитывать не только </a:t>
            </a:r>
            <a:r>
              <a:rPr lang="ru-RU" dirty="0" smtClean="0">
                <a:solidFill>
                  <a:schemeClr val="tx1"/>
                </a:solidFill>
                <a:latin typeface="Times New Roman" pitchFamily="18" charset="0"/>
                <a:cs typeface="Times New Roman" pitchFamily="18" charset="0"/>
              </a:rPr>
              <a:t>внутренний </a:t>
            </a:r>
            <a:r>
              <a:rPr lang="ru-RU" dirty="0">
                <a:solidFill>
                  <a:schemeClr val="tx1"/>
                </a:solidFill>
                <a:latin typeface="Times New Roman" pitchFamily="18" charset="0"/>
                <a:cs typeface="Times New Roman" pitchFamily="18" charset="0"/>
              </a:rPr>
              <a:t>спрос, но также и внешнюю торговлю. Для этого нам </a:t>
            </a:r>
            <a:r>
              <a:rPr lang="ru-RU" dirty="0" smtClean="0">
                <a:solidFill>
                  <a:schemeClr val="tx1"/>
                </a:solidFill>
                <a:latin typeface="Times New Roman" pitchFamily="18" charset="0"/>
                <a:cs typeface="Times New Roman" pitchFamily="18" charset="0"/>
              </a:rPr>
              <a:t>необходимо </a:t>
            </a:r>
            <a:r>
              <a:rPr lang="ru-RU" dirty="0">
                <a:solidFill>
                  <a:schemeClr val="tx1"/>
                </a:solidFill>
                <a:latin typeface="Times New Roman" pitchFamily="18" charset="0"/>
                <a:cs typeface="Times New Roman" pitchFamily="18" charset="0"/>
              </a:rPr>
              <a:t>знать, как расходы американцев, так и расходы </a:t>
            </a:r>
            <a:r>
              <a:rPr lang="ru-RU" dirty="0" smtClean="0">
                <a:solidFill>
                  <a:schemeClr val="tx1"/>
                </a:solidFill>
                <a:latin typeface="Times New Roman" pitchFamily="18" charset="0"/>
                <a:cs typeface="Times New Roman" pitchFamily="18" charset="0"/>
              </a:rPr>
              <a:t>иностранцев</a:t>
            </a:r>
            <a:r>
              <a:rPr lang="ru-RU" dirty="0">
                <a:solidFill>
                  <a:schemeClr val="tx1"/>
                </a:solidFill>
                <a:latin typeface="Times New Roman" pitchFamily="18" charset="0"/>
                <a:cs typeface="Times New Roman" pitchFamily="18" charset="0"/>
              </a:rPr>
              <a:t>, приобретающих нашу продукцию (т.е. сюда должны включаться внутренние расходы (</a:t>
            </a:r>
            <a:r>
              <a:rPr lang="en-US" b="1" dirty="0">
                <a:solidFill>
                  <a:schemeClr val="tx1"/>
                </a:solidFill>
                <a:latin typeface="Times New Roman" pitchFamily="18" charset="0"/>
                <a:cs typeface="Times New Roman" pitchFamily="18" charset="0"/>
              </a:rPr>
              <a:t>C</a:t>
            </a:r>
            <a:r>
              <a:rPr lang="ru-RU" b="1" dirty="0">
                <a:solidFill>
                  <a:schemeClr val="tx1"/>
                </a:solidFill>
                <a:latin typeface="Times New Roman" pitchFamily="18" charset="0"/>
                <a:cs typeface="Times New Roman" pitchFamily="18" charset="0"/>
              </a:rPr>
              <a:t>+</a:t>
            </a:r>
            <a:r>
              <a:rPr lang="en-US" b="1" dirty="0">
                <a:solidFill>
                  <a:schemeClr val="tx1"/>
                </a:solidFill>
                <a:latin typeface="Times New Roman" pitchFamily="18" charset="0"/>
                <a:cs typeface="Times New Roman" pitchFamily="18" charset="0"/>
              </a:rPr>
              <a:t>I</a:t>
            </a:r>
            <a:r>
              <a:rPr lang="ru-RU" b="1" dirty="0">
                <a:solidFill>
                  <a:schemeClr val="tx1"/>
                </a:solidFill>
                <a:latin typeface="Times New Roman" pitchFamily="18" charset="0"/>
                <a:cs typeface="Times New Roman" pitchFamily="18" charset="0"/>
              </a:rPr>
              <a:t>+</a:t>
            </a:r>
            <a:r>
              <a:rPr lang="en-US" b="1" dirty="0">
                <a:solidFill>
                  <a:schemeClr val="tx1"/>
                </a:solidFill>
                <a:latin typeface="Times New Roman" pitchFamily="18" charset="0"/>
                <a:cs typeface="Times New Roman" pitchFamily="18" charset="0"/>
              </a:rPr>
              <a:t>G</a:t>
            </a:r>
            <a:r>
              <a:rPr lang="ru-RU" dirty="0">
                <a:solidFill>
                  <a:schemeClr val="tx1"/>
                </a:solidFill>
                <a:latin typeface="Times New Roman" pitchFamily="18" charset="0"/>
                <a:cs typeface="Times New Roman" pitchFamily="18" charset="0"/>
              </a:rPr>
              <a:t>) и то, что было </a:t>
            </a:r>
            <a:r>
              <a:rPr lang="ru-RU" dirty="0" smtClean="0">
                <a:solidFill>
                  <a:schemeClr val="tx1"/>
                </a:solidFill>
                <a:latin typeface="Times New Roman" pitchFamily="18" charset="0"/>
                <a:cs typeface="Times New Roman" pitchFamily="18" charset="0"/>
              </a:rPr>
              <a:t>продано </a:t>
            </a:r>
            <a:r>
              <a:rPr lang="ru-RU" dirty="0">
                <a:solidFill>
                  <a:schemeClr val="tx1"/>
                </a:solidFill>
                <a:latin typeface="Times New Roman" pitchFamily="18" charset="0"/>
                <a:cs typeface="Times New Roman" pitchFamily="18" charset="0"/>
              </a:rPr>
              <a:t>иностранцам </a:t>
            </a:r>
            <a:r>
              <a:rPr lang="ru-RU" i="1" dirty="0">
                <a:solidFill>
                  <a:schemeClr val="tx1"/>
                </a:solidFill>
                <a:latin typeface="Times New Roman" pitchFamily="18" charset="0"/>
                <a:cs typeface="Times New Roman" pitchFamily="18" charset="0"/>
              </a:rPr>
              <a:t>(</a:t>
            </a:r>
            <a:r>
              <a:rPr lang="ru-RU" b="1" i="1" dirty="0" err="1">
                <a:solidFill>
                  <a:schemeClr val="tx1"/>
                </a:solidFill>
                <a:latin typeface="Times New Roman" pitchFamily="18" charset="0"/>
                <a:cs typeface="Times New Roman" pitchFamily="18" charset="0"/>
              </a:rPr>
              <a:t>Ех</a:t>
            </a:r>
            <a:r>
              <a:rPr lang="ru-RU" i="1" dirty="0">
                <a:solidFill>
                  <a:schemeClr val="tx1"/>
                </a:solidFill>
                <a:latin typeface="Times New Roman" pitchFamily="18" charset="0"/>
                <a:cs typeface="Times New Roman" pitchFamily="18" charset="0"/>
              </a:rPr>
              <a:t>),</a:t>
            </a:r>
            <a:r>
              <a:rPr lang="ru-RU" dirty="0">
                <a:solidFill>
                  <a:schemeClr val="tx1"/>
                </a:solidFill>
                <a:latin typeface="Times New Roman" pitchFamily="18" charset="0"/>
                <a:cs typeface="Times New Roman" pitchFamily="18" charset="0"/>
              </a:rPr>
              <a:t> за вычетом собственных закупок за </a:t>
            </a:r>
            <a:r>
              <a:rPr lang="ru-RU" dirty="0" smtClean="0">
                <a:solidFill>
                  <a:schemeClr val="tx1"/>
                </a:solidFill>
                <a:latin typeface="Times New Roman" pitchFamily="18" charset="0"/>
                <a:cs typeface="Times New Roman" pitchFamily="18" charset="0"/>
              </a:rPr>
              <a:t>рубежом </a:t>
            </a:r>
            <a:r>
              <a:rPr lang="ru-RU" i="1" dirty="0" smtClean="0">
                <a:solidFill>
                  <a:schemeClr val="tx1"/>
                </a:solidFill>
                <a:latin typeface="Times New Roman" pitchFamily="18" charset="0"/>
                <a:cs typeface="Times New Roman" pitchFamily="18" charset="0"/>
              </a:rPr>
              <a:t>(</a:t>
            </a:r>
            <a:r>
              <a:rPr lang="en-US" b="1" i="1" dirty="0" smtClean="0">
                <a:solidFill>
                  <a:schemeClr val="tx1"/>
                </a:solidFill>
                <a:latin typeface="Times New Roman" pitchFamily="18" charset="0"/>
                <a:cs typeface="Times New Roman" pitchFamily="18" charset="0"/>
              </a:rPr>
              <a:t>I</a:t>
            </a:r>
            <a:r>
              <a:rPr lang="en-US" b="1" i="1" dirty="0">
                <a:solidFill>
                  <a:schemeClr val="tx1"/>
                </a:solidFill>
                <a:latin typeface="Times New Roman" pitchFamily="18" charset="0"/>
                <a:cs typeface="Times New Roman" pitchFamily="18" charset="0"/>
              </a:rPr>
              <a:t>n</a:t>
            </a:r>
            <a:r>
              <a:rPr lang="ru-RU" i="1"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a:t>
            </a:r>
            <a:r>
              <a:rPr lang="ru-RU" dirty="0">
                <a:solidFill>
                  <a:schemeClr val="tx1"/>
                </a:solidFill>
                <a:latin typeface="Times New Roman" pitchFamily="18" charset="0"/>
                <a:cs typeface="Times New Roman" pitchFamily="18" charset="0"/>
              </a:rPr>
              <a:t>Валовой выпуск, или </a:t>
            </a:r>
            <a:r>
              <a:rPr lang="ru-RU" b="1" dirty="0">
                <a:solidFill>
                  <a:schemeClr val="tx1"/>
                </a:solidFill>
                <a:latin typeface="Times New Roman" pitchFamily="18" charset="0"/>
                <a:cs typeface="Times New Roman" pitchFamily="18" charset="0"/>
              </a:rPr>
              <a:t>ВВП</a:t>
            </a:r>
            <a:r>
              <a:rPr lang="ru-RU" dirty="0">
                <a:solidFill>
                  <a:schemeClr val="tx1"/>
                </a:solidFill>
                <a:latin typeface="Times New Roman" pitchFamily="18" charset="0"/>
                <a:cs typeface="Times New Roman" pitchFamily="18" charset="0"/>
              </a:rPr>
              <a:t>, равен сумме </a:t>
            </a:r>
            <a:r>
              <a:rPr lang="ru-RU" dirty="0" smtClean="0">
                <a:solidFill>
                  <a:schemeClr val="tx1"/>
                </a:solidFill>
                <a:latin typeface="Times New Roman" pitchFamily="18" charset="0"/>
                <a:cs typeface="Times New Roman" pitchFamily="18" charset="0"/>
              </a:rPr>
              <a:t>потребительских </a:t>
            </a:r>
            <a:r>
              <a:rPr lang="ru-RU" dirty="0">
                <a:solidFill>
                  <a:schemeClr val="tx1"/>
                </a:solidFill>
                <a:latin typeface="Times New Roman" pitchFamily="18" charset="0"/>
                <a:cs typeface="Times New Roman" pitchFamily="18" charset="0"/>
              </a:rPr>
              <a:t>расходов, внутренних инвестиций, государственных закупок и чистого экспорта:</a:t>
            </a:r>
          </a:p>
          <a:p>
            <a:pPr marL="0" indent="0" algn="ctr">
              <a:buNone/>
            </a:pPr>
            <a:r>
              <a:rPr lang="ru-RU" sz="2800" b="1" dirty="0">
                <a:latin typeface="Times New Roman" pitchFamily="18" charset="0"/>
                <a:cs typeface="Times New Roman" pitchFamily="18" charset="0"/>
              </a:rPr>
              <a:t>ВВП=</a:t>
            </a:r>
            <a:r>
              <a:rPr lang="en-US" sz="2800" b="1" dirty="0">
                <a:latin typeface="Times New Roman" pitchFamily="18" charset="0"/>
                <a:cs typeface="Times New Roman" pitchFamily="18" charset="0"/>
              </a:rPr>
              <a:t>C+I+G+X</a:t>
            </a:r>
            <a:endParaRPr lang="ru-RU"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148465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1">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Легкий дым">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Тема1</Template>
  <TotalTime>892</TotalTime>
  <Words>2552</Words>
  <Application>Microsoft Office PowerPoint</Application>
  <PresentationFormat>Экран (4:3)</PresentationFormat>
  <Paragraphs>425</Paragraphs>
  <Slides>69</Slides>
  <Notes>2</Notes>
  <HiddenSlides>0</HiddenSlides>
  <MMClips>1</MMClips>
  <ScaleCrop>false</ScaleCrop>
  <HeadingPairs>
    <vt:vector size="4" baseType="variant">
      <vt:variant>
        <vt:lpstr>Тема</vt:lpstr>
      </vt:variant>
      <vt:variant>
        <vt:i4>1</vt:i4>
      </vt:variant>
      <vt:variant>
        <vt:lpstr>Заголовки слайдов</vt:lpstr>
      </vt:variant>
      <vt:variant>
        <vt:i4>69</vt:i4>
      </vt:variant>
    </vt:vector>
  </HeadingPairs>
  <TitlesOfParts>
    <vt:vector size="70" baseType="lpstr">
      <vt:lpstr>Тема1</vt:lpstr>
      <vt:lpstr>МАКРОЭКОНОМИЧЕСКИЙ АНАЛИЗ ОТКРЫТОЙ ЭКОНОМИКИ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Рынок и экономическая эффективность</dc:title>
  <dc:creator>Диман</dc:creator>
  <cp:lastModifiedBy>Никита</cp:lastModifiedBy>
  <cp:revision>131</cp:revision>
  <dcterms:created xsi:type="dcterms:W3CDTF">2013-12-13T17:35:06Z</dcterms:created>
  <dcterms:modified xsi:type="dcterms:W3CDTF">2014-05-26T16:39:40Z</dcterms:modified>
</cp:coreProperties>
</file>